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57" r:id="rId3"/>
    <p:sldId id="258" r:id="rId4"/>
    <p:sldId id="259" r:id="rId5"/>
    <p:sldId id="260" r:id="rId6"/>
    <p:sldId id="270" r:id="rId7"/>
    <p:sldId id="264" r:id="rId8"/>
    <p:sldId id="261" r:id="rId9"/>
    <p:sldId id="262" r:id="rId10"/>
    <p:sldId id="274" r:id="rId11"/>
    <p:sldId id="263" r:id="rId12"/>
    <p:sldId id="273" r:id="rId13"/>
    <p:sldId id="265" r:id="rId14"/>
    <p:sldId id="266" r:id="rId15"/>
    <p:sldId id="271" r:id="rId16"/>
    <p:sldId id="275" r:id="rId17"/>
    <p:sldId id="267" r:id="rId18"/>
    <p:sldId id="278" r:id="rId19"/>
    <p:sldId id="276" r:id="rId20"/>
    <p:sldId id="268" r:id="rId21"/>
    <p:sldId id="269" r:id="rId22"/>
    <p:sldId id="272" r:id="rId23"/>
    <p:sldId id="277"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4" autoAdjust="0"/>
    <p:restoredTop sz="94660"/>
  </p:normalViewPr>
  <p:slideViewPr>
    <p:cSldViewPr>
      <p:cViewPr>
        <p:scale>
          <a:sx n="68" d="100"/>
          <a:sy n="68" d="100"/>
        </p:scale>
        <p:origin x="-1608"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E2CD98-A446-45C1-A1EF-FD8AD29CD02B}" type="datetimeFigureOut">
              <a:rPr lang="fr-FR" smtClean="0"/>
              <a:t>07/09/2018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26F347-8D1F-4E98-82AD-CFCF81764D3D}" type="slidenum">
              <a:rPr lang="fr-FR" smtClean="0"/>
              <a:t>‹N°›</a:t>
            </a:fld>
            <a:endParaRPr lang="fr-FR"/>
          </a:p>
        </p:txBody>
      </p:sp>
    </p:spTree>
    <p:extLst>
      <p:ext uri="{BB962C8B-B14F-4D97-AF65-F5344CB8AC3E}">
        <p14:creationId xmlns:p14="http://schemas.microsoft.com/office/powerpoint/2010/main" val="104979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426F347-8D1F-4E98-82AD-CFCF81764D3D}" type="slidenum">
              <a:rPr lang="fr-FR" smtClean="0"/>
              <a:t>8</a:t>
            </a:fld>
            <a:endParaRPr lang="fr-FR"/>
          </a:p>
        </p:txBody>
      </p:sp>
    </p:spTree>
    <p:extLst>
      <p:ext uri="{BB962C8B-B14F-4D97-AF65-F5344CB8AC3E}">
        <p14:creationId xmlns:p14="http://schemas.microsoft.com/office/powerpoint/2010/main" val="417447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9694D6D-6987-4303-B7CC-BC4A3E19F59E}" type="datetimeFigureOut">
              <a:rPr lang="fr-FR" smtClean="0"/>
              <a:t>07/09/2018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2317339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9694D6D-6987-4303-B7CC-BC4A3E19F59E}" type="datetimeFigureOut">
              <a:rPr lang="fr-FR" smtClean="0"/>
              <a:t>07/09/2018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19365678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9694D6D-6987-4303-B7CC-BC4A3E19F59E}" type="datetimeFigureOut">
              <a:rPr lang="fr-FR" smtClean="0"/>
              <a:t>07/09/2018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28332809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9694D6D-6987-4303-B7CC-BC4A3E19F59E}" type="datetimeFigureOut">
              <a:rPr lang="fr-FR" smtClean="0"/>
              <a:t>07/09/2018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42211821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9694D6D-6987-4303-B7CC-BC4A3E19F59E}" type="datetimeFigureOut">
              <a:rPr lang="fr-FR" smtClean="0"/>
              <a:t>07/09/2018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39060305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9694D6D-6987-4303-B7CC-BC4A3E19F59E}" type="datetimeFigureOut">
              <a:rPr lang="fr-FR" smtClean="0"/>
              <a:t>07/09/2018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15482655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9694D6D-6987-4303-B7CC-BC4A3E19F59E}" type="datetimeFigureOut">
              <a:rPr lang="fr-FR" smtClean="0"/>
              <a:t>07/09/2018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20961976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9694D6D-6987-4303-B7CC-BC4A3E19F59E}" type="datetimeFigureOut">
              <a:rPr lang="fr-FR" smtClean="0"/>
              <a:t>07/09/2018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1649841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9694D6D-6987-4303-B7CC-BC4A3E19F59E}" type="datetimeFigureOut">
              <a:rPr lang="fr-FR" smtClean="0"/>
              <a:t>07/09/2018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29386394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9694D6D-6987-4303-B7CC-BC4A3E19F59E}" type="datetimeFigureOut">
              <a:rPr lang="fr-FR" smtClean="0"/>
              <a:t>07/09/2018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40130470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9694D6D-6987-4303-B7CC-BC4A3E19F59E}" type="datetimeFigureOut">
              <a:rPr lang="fr-FR" smtClean="0"/>
              <a:t>07/09/2018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94C5C15-1DC6-467D-A986-908700E11D5D}" type="slidenum">
              <a:rPr lang="fr-FR" smtClean="0"/>
              <a:t>‹N°›</a:t>
            </a:fld>
            <a:endParaRPr lang="fr-FR"/>
          </a:p>
        </p:txBody>
      </p:sp>
    </p:spTree>
    <p:extLst>
      <p:ext uri="{BB962C8B-B14F-4D97-AF65-F5344CB8AC3E}">
        <p14:creationId xmlns:p14="http://schemas.microsoft.com/office/powerpoint/2010/main" val="8297422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blip>
          <a:srcRect/>
          <a:stretch>
            <a:fillRect l="-2000" r="-2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94D6D-6987-4303-B7CC-BC4A3E19F59E}" type="datetimeFigureOut">
              <a:rPr lang="fr-FR" smtClean="0"/>
              <a:t>07/09/2018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C5C15-1DC6-467D-A986-908700E11D5D}" type="slidenum">
              <a:rPr lang="fr-FR" smtClean="0"/>
              <a:t>‹N°›</a:t>
            </a:fld>
            <a:endParaRPr lang="fr-FR"/>
          </a:p>
        </p:txBody>
      </p:sp>
    </p:spTree>
    <p:extLst>
      <p:ext uri="{BB962C8B-B14F-4D97-AF65-F5344CB8AC3E}">
        <p14:creationId xmlns:p14="http://schemas.microsoft.com/office/powerpoint/2010/main" val="2283041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Evenement.caj@defense.gouv.f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rot="481416">
            <a:off x="2516219" y="3986909"/>
            <a:ext cx="4760201" cy="453078"/>
          </a:xfrm>
          <a:solidFill>
            <a:srgbClr val="002060"/>
          </a:solidFill>
          <a:ln>
            <a:solidFill>
              <a:schemeClr val="bg1"/>
            </a:solidFill>
          </a:ln>
        </p:spPr>
        <p:txBody>
          <a:bodyPr>
            <a:normAutofit/>
          </a:bodyPr>
          <a:lstStyle/>
          <a:p>
            <a:pPr algn="ctr"/>
            <a:r>
              <a:rPr lang="fr-FR" sz="2200" cap="none" dirty="0" smtClean="0">
                <a:ln w="18000">
                  <a:noFill/>
                  <a:prstDash val="solid"/>
                  <a:miter lim="800000"/>
                </a:ln>
                <a:solidFill>
                  <a:schemeClr val="bg1"/>
                </a:solidFill>
                <a:effectLst/>
                <a:latin typeface="Lucida Calligraphy" panose="03010101010101010101" pitchFamily="66" charset="0"/>
              </a:rPr>
              <a:t>Commission armée-jeunesse</a:t>
            </a:r>
            <a:endParaRPr lang="fr-FR" sz="2200" cap="none" dirty="0">
              <a:ln w="18000">
                <a:noFill/>
                <a:prstDash val="solid"/>
                <a:miter lim="800000"/>
              </a:ln>
              <a:solidFill>
                <a:schemeClr val="bg1"/>
              </a:solidFill>
              <a:effectLst/>
              <a:latin typeface="Lucida Calligraphy" panose="03010101010101010101" pitchFamily="66" charset="0"/>
            </a:endParaRPr>
          </a:p>
        </p:txBody>
      </p:sp>
      <p:sp>
        <p:nvSpPr>
          <p:cNvPr id="3" name="Sous-titre 2"/>
          <p:cNvSpPr>
            <a:spLocks noGrp="1"/>
          </p:cNvSpPr>
          <p:nvPr>
            <p:ph type="subTitle" idx="1"/>
          </p:nvPr>
        </p:nvSpPr>
        <p:spPr>
          <a:xfrm>
            <a:off x="827584" y="5830416"/>
            <a:ext cx="7560840" cy="622920"/>
          </a:xfrm>
        </p:spPr>
        <p:txBody>
          <a:bodyPr>
            <a:noAutofit/>
          </a:bodyPr>
          <a:lstStyle/>
          <a:p>
            <a:r>
              <a:rPr lang="fr-FR" sz="2200" b="1" dirty="0" smtClean="0">
                <a:ln w="1905"/>
                <a:solidFill>
                  <a:schemeClr val="tx1"/>
                </a:solidFill>
                <a:effectLst>
                  <a:innerShdw blurRad="69850" dist="43180" dir="5400000">
                    <a:srgbClr val="000000">
                      <a:alpha val="65000"/>
                    </a:srgbClr>
                  </a:innerShdw>
                </a:effectLst>
                <a:latin typeface="Lucida Calligraphy" panose="03010101010101010101" pitchFamily="66" charset="0"/>
              </a:rPr>
              <a:t>Sortie du 29/03/18 soir à l’’Ecole Militaire</a:t>
            </a:r>
          </a:p>
          <a:p>
            <a:r>
              <a:rPr lang="fr-FR" sz="2200" b="1" dirty="0" smtClean="0">
                <a:ln w="1905"/>
                <a:solidFill>
                  <a:schemeClr val="tx1"/>
                </a:solidFill>
                <a:effectLst>
                  <a:innerShdw blurRad="69850" dist="43180" dir="5400000">
                    <a:srgbClr val="000000">
                      <a:alpha val="65000"/>
                    </a:srgbClr>
                  </a:innerShdw>
                </a:effectLst>
                <a:latin typeface="Lucida Calligraphy" panose="03010101010101010101" pitchFamily="66" charset="0"/>
              </a:rPr>
              <a:t>Kévin </a:t>
            </a:r>
            <a:r>
              <a:rPr lang="fr-FR" sz="2200" b="1" dirty="0">
                <a:ln w="1905"/>
                <a:solidFill>
                  <a:schemeClr val="tx1"/>
                </a:solidFill>
                <a:effectLst>
                  <a:innerShdw blurRad="69850" dist="43180" dir="5400000">
                    <a:srgbClr val="000000">
                      <a:alpha val="65000"/>
                    </a:srgbClr>
                  </a:innerShdw>
                </a:effectLst>
                <a:latin typeface="Lucida Calligraphy" panose="03010101010101010101" pitchFamily="66" charset="0"/>
              </a:rPr>
              <a:t>/ Fatoumata / Lucas / Nicolas / Tifenn</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116632"/>
            <a:ext cx="1533968" cy="1872208"/>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3671" r="14547"/>
          <a:stretch/>
        </p:blipFill>
        <p:spPr>
          <a:xfrm rot="16694101">
            <a:off x="878105" y="4120705"/>
            <a:ext cx="2016346" cy="903772"/>
          </a:xfrm>
          <a:prstGeom prst="rect">
            <a:avLst/>
          </a:prstGeom>
        </p:spPr>
      </p:pic>
      <p:sp>
        <p:nvSpPr>
          <p:cNvPr id="6" name="ZoneTexte 5"/>
          <p:cNvSpPr txBox="1"/>
          <p:nvPr/>
        </p:nvSpPr>
        <p:spPr>
          <a:xfrm rot="477089">
            <a:off x="167142" y="3257481"/>
            <a:ext cx="8772914" cy="430887"/>
          </a:xfrm>
          <a:prstGeom prst="rect">
            <a:avLst/>
          </a:prstGeom>
          <a:solidFill>
            <a:schemeClr val="tx1">
              <a:lumMod val="50000"/>
              <a:lumOff val="50000"/>
            </a:schemeClr>
          </a:solidFill>
          <a:ln>
            <a:solidFill>
              <a:schemeClr val="bg1"/>
            </a:solidFill>
          </a:ln>
        </p:spPr>
        <p:txBody>
          <a:bodyPr wrap="square" rtlCol="0">
            <a:spAutoFit/>
          </a:bodyPr>
          <a:lstStyle/>
          <a:p>
            <a:pPr algn="ctr"/>
            <a:r>
              <a:rPr lang="fr-FR" sz="2200" dirty="0" smtClean="0">
                <a:solidFill>
                  <a:schemeClr val="bg1"/>
                </a:solidFill>
                <a:latin typeface="Lucida Calligraphy" panose="03010101010101010101" pitchFamily="66" charset="0"/>
              </a:rPr>
              <a:t>Pourquoi et comment les armées s’adressent aux jeunes ?</a:t>
            </a:r>
            <a:endParaRPr lang="fr-FR" sz="2200" dirty="0">
              <a:solidFill>
                <a:schemeClr val="bg1"/>
              </a:solidFill>
              <a:latin typeface="Lucida Calligraphy" panose="03010101010101010101" pitchFamily="66" charset="0"/>
            </a:endParaRPr>
          </a:p>
        </p:txBody>
      </p:sp>
      <p:sp>
        <p:nvSpPr>
          <p:cNvPr id="7" name="ZoneTexte 6"/>
          <p:cNvSpPr txBox="1"/>
          <p:nvPr/>
        </p:nvSpPr>
        <p:spPr>
          <a:xfrm rot="16742187">
            <a:off x="1663776" y="1467979"/>
            <a:ext cx="2154066" cy="430887"/>
          </a:xfrm>
          <a:prstGeom prst="rect">
            <a:avLst/>
          </a:prstGeom>
          <a:solidFill>
            <a:srgbClr val="002060"/>
          </a:solidFill>
          <a:ln>
            <a:solidFill>
              <a:schemeClr val="bg1"/>
            </a:solidFill>
          </a:ln>
        </p:spPr>
        <p:txBody>
          <a:bodyPr wrap="square" rtlCol="0">
            <a:spAutoFit/>
          </a:bodyPr>
          <a:lstStyle/>
          <a:p>
            <a:pPr algn="ctr"/>
            <a:r>
              <a:rPr lang="fr-FR" sz="2200" dirty="0" smtClean="0">
                <a:solidFill>
                  <a:schemeClr val="bg1"/>
                </a:solidFill>
                <a:latin typeface="Lucida Calligraphy" panose="03010101010101010101" pitchFamily="66" charset="0"/>
              </a:rPr>
              <a:t>Evénement</a:t>
            </a:r>
            <a:endParaRPr lang="fr-FR" sz="2200" dirty="0">
              <a:solidFill>
                <a:schemeClr val="bg1"/>
              </a:solidFill>
              <a:latin typeface="Lucida Calligraphy" panose="03010101010101010101" pitchFamily="66" charset="0"/>
            </a:endParaRPr>
          </a:p>
        </p:txBody>
      </p:sp>
      <p:sp>
        <p:nvSpPr>
          <p:cNvPr id="8" name="ZoneTexte 7"/>
          <p:cNvSpPr txBox="1"/>
          <p:nvPr/>
        </p:nvSpPr>
        <p:spPr>
          <a:xfrm rot="516647">
            <a:off x="2930394" y="2621694"/>
            <a:ext cx="3136911" cy="430887"/>
          </a:xfrm>
          <a:prstGeom prst="rect">
            <a:avLst/>
          </a:prstGeom>
          <a:solidFill>
            <a:schemeClr val="bg1">
              <a:lumMod val="75000"/>
            </a:schemeClr>
          </a:solidFill>
          <a:ln>
            <a:solidFill>
              <a:schemeClr val="bg1"/>
            </a:solidFill>
          </a:ln>
        </p:spPr>
        <p:txBody>
          <a:bodyPr wrap="square" rtlCol="0">
            <a:spAutoFit/>
          </a:bodyPr>
          <a:lstStyle/>
          <a:p>
            <a:pPr algn="ctr"/>
            <a:r>
              <a:rPr lang="fr-FR" sz="2200" dirty="0" smtClean="0">
                <a:latin typeface="Lucida Calligraphy" panose="03010101010101010101" pitchFamily="66" charset="0"/>
              </a:rPr>
              <a:t>Amphithéâtre </a:t>
            </a:r>
            <a:r>
              <a:rPr lang="fr-FR" sz="2200" dirty="0">
                <a:latin typeface="Lucida Calligraphy" panose="03010101010101010101" pitchFamily="66" charset="0"/>
              </a:rPr>
              <a:t>F</a:t>
            </a:r>
            <a:r>
              <a:rPr lang="fr-FR" sz="2200" dirty="0" smtClean="0">
                <a:latin typeface="Lucida Calligraphy" panose="03010101010101010101" pitchFamily="66" charset="0"/>
              </a:rPr>
              <a:t>och</a:t>
            </a:r>
            <a:endParaRPr lang="fr-FR" sz="2200" dirty="0">
              <a:latin typeface="Lucida Calligraphy" panose="03010101010101010101" pitchFamily="66" charset="0"/>
            </a:endParaRPr>
          </a:p>
        </p:txBody>
      </p:sp>
      <p:sp>
        <p:nvSpPr>
          <p:cNvPr id="9" name="ZoneTexte 8"/>
          <p:cNvSpPr txBox="1"/>
          <p:nvPr/>
        </p:nvSpPr>
        <p:spPr>
          <a:xfrm rot="16700459">
            <a:off x="5452363" y="2049071"/>
            <a:ext cx="2145139" cy="430887"/>
          </a:xfrm>
          <a:prstGeom prst="rect">
            <a:avLst/>
          </a:prstGeom>
          <a:solidFill>
            <a:srgbClr val="002060"/>
          </a:solidFill>
          <a:ln>
            <a:solidFill>
              <a:schemeClr val="bg1"/>
            </a:solidFill>
          </a:ln>
        </p:spPr>
        <p:txBody>
          <a:bodyPr wrap="none" rtlCol="0">
            <a:spAutoFit/>
          </a:bodyPr>
          <a:lstStyle/>
          <a:p>
            <a:pPr algn="ctr"/>
            <a:r>
              <a:rPr lang="fr-FR" sz="2200" dirty="0" smtClean="0">
                <a:solidFill>
                  <a:schemeClr val="bg1"/>
                </a:solidFill>
                <a:latin typeface="Lucida Calligraphy" panose="03010101010101010101" pitchFamily="66" charset="0"/>
              </a:rPr>
              <a:t>29 Mars 2018</a:t>
            </a:r>
            <a:endParaRPr lang="fr-FR" sz="22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1972017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13792"/>
            <a:ext cx="8229600" cy="1143000"/>
          </a:xfrm>
        </p:spPr>
        <p:txBody>
          <a:bodyPr>
            <a:normAutofit/>
          </a:bodyPr>
          <a:lstStyle/>
          <a:p>
            <a:r>
              <a:rPr lang="fr-FR" sz="3200" b="1" dirty="0">
                <a:latin typeface="Lucida Calligraphy" panose="03010101010101010101" pitchFamily="66" charset="0"/>
                <a:ea typeface="+mn-ea"/>
                <a:cs typeface="+mn-cs"/>
              </a:rPr>
              <a:t>F</a:t>
            </a:r>
            <a:r>
              <a:rPr lang="fr-FR" sz="3200" b="1" dirty="0" smtClean="0">
                <a:latin typeface="Lucida Calligraphy" panose="03010101010101010101" pitchFamily="66" charset="0"/>
                <a:ea typeface="+mn-ea"/>
                <a:cs typeface="+mn-cs"/>
              </a:rPr>
              <a:t>ilm « Allons enfants ! »</a:t>
            </a:r>
            <a:endParaRPr lang="fr-FR" sz="5400" b="1" dirty="0"/>
          </a:p>
        </p:txBody>
      </p:sp>
      <p:pic>
        <p:nvPicPr>
          <p:cNvPr id="5" name="Espace réservé du contenu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8276"/>
          <a:stretch/>
        </p:blipFill>
        <p:spPr>
          <a:xfrm>
            <a:off x="251521" y="1927274"/>
            <a:ext cx="8640959" cy="3352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ZoneTexte 3"/>
          <p:cNvSpPr txBox="1"/>
          <p:nvPr/>
        </p:nvSpPr>
        <p:spPr>
          <a:xfrm>
            <a:off x="7308304" y="5436513"/>
            <a:ext cx="1812996" cy="584775"/>
          </a:xfrm>
          <a:prstGeom prst="rect">
            <a:avLst/>
          </a:prstGeom>
          <a:noFill/>
        </p:spPr>
        <p:txBody>
          <a:bodyPr wrap="none" rtlCol="0">
            <a:spAutoFit/>
          </a:bodyPr>
          <a:lstStyle/>
          <a:p>
            <a:pPr algn="ctr"/>
            <a:r>
              <a:rPr lang="fr-FR" sz="1600" dirty="0">
                <a:solidFill>
                  <a:prstClr val="black"/>
                </a:solidFill>
                <a:latin typeface="Script MT Bold" panose="03040602040607080904" pitchFamily="66" charset="0"/>
              </a:rPr>
              <a:t>Mme Sylvie Perrin, </a:t>
            </a:r>
            <a:endParaRPr lang="fr-FR" sz="1600" dirty="0" smtClean="0">
              <a:solidFill>
                <a:prstClr val="black"/>
              </a:solidFill>
              <a:latin typeface="Script MT Bold" panose="03040602040607080904" pitchFamily="66" charset="0"/>
            </a:endParaRPr>
          </a:p>
          <a:p>
            <a:pPr algn="ctr"/>
            <a:r>
              <a:rPr lang="fr-FR" sz="1600" dirty="0" smtClean="0">
                <a:solidFill>
                  <a:prstClr val="black"/>
                </a:solidFill>
                <a:latin typeface="Script MT Bold" panose="03040602040607080904" pitchFamily="66" charset="0"/>
              </a:rPr>
              <a:t>réalisatrice </a:t>
            </a:r>
            <a:endParaRPr lang="fr-FR" sz="2400" dirty="0"/>
          </a:p>
        </p:txBody>
      </p:sp>
      <p:sp>
        <p:nvSpPr>
          <p:cNvPr id="6" name="ZoneTexte 5"/>
          <p:cNvSpPr txBox="1"/>
          <p:nvPr/>
        </p:nvSpPr>
        <p:spPr>
          <a:xfrm>
            <a:off x="323528" y="5436513"/>
            <a:ext cx="1944216" cy="584775"/>
          </a:xfrm>
          <a:prstGeom prst="rect">
            <a:avLst/>
          </a:prstGeom>
          <a:noFill/>
        </p:spPr>
        <p:txBody>
          <a:bodyPr wrap="square" rtlCol="0">
            <a:spAutoFit/>
          </a:bodyPr>
          <a:lstStyle/>
          <a:p>
            <a:pPr lvl="0" algn="ctr"/>
            <a:r>
              <a:rPr lang="fr-FR" sz="1600" dirty="0">
                <a:solidFill>
                  <a:prstClr val="black"/>
                </a:solidFill>
                <a:latin typeface="Script MT Bold" panose="03040602040607080904" pitchFamily="66" charset="0"/>
              </a:rPr>
              <a:t>Denis </a:t>
            </a:r>
            <a:r>
              <a:rPr lang="fr-FR" sz="1600" dirty="0" smtClean="0">
                <a:solidFill>
                  <a:prstClr val="black"/>
                </a:solidFill>
                <a:latin typeface="Script MT Bold" panose="03040602040607080904" pitchFamily="66" charset="0"/>
              </a:rPr>
              <a:t>Cochet</a:t>
            </a:r>
          </a:p>
          <a:p>
            <a:pPr algn="ctr"/>
            <a:r>
              <a:rPr lang="fr-FR" sz="1600" dirty="0" smtClean="0">
                <a:solidFill>
                  <a:prstClr val="black"/>
                </a:solidFill>
                <a:latin typeface="Script MT Bold" panose="03040602040607080904" pitchFamily="66" charset="0"/>
              </a:rPr>
              <a:t>Lieutenant-colonel</a:t>
            </a:r>
            <a:endParaRPr lang="fr-FR" sz="2400" dirty="0"/>
          </a:p>
        </p:txBody>
      </p:sp>
      <p:sp>
        <p:nvSpPr>
          <p:cNvPr id="7" name="Rectangle 6"/>
          <p:cNvSpPr/>
          <p:nvPr/>
        </p:nvSpPr>
        <p:spPr>
          <a:xfrm>
            <a:off x="2267744" y="5436513"/>
            <a:ext cx="3528392" cy="584775"/>
          </a:xfrm>
          <a:prstGeom prst="rect">
            <a:avLst/>
          </a:prstGeom>
        </p:spPr>
        <p:txBody>
          <a:bodyPr wrap="square">
            <a:spAutoFit/>
          </a:bodyPr>
          <a:lstStyle/>
          <a:p>
            <a:pPr algn="ctr"/>
            <a:r>
              <a:rPr lang="fr-FR" sz="1600" dirty="0">
                <a:solidFill>
                  <a:prstClr val="black"/>
                </a:solidFill>
                <a:latin typeface="Script MT Bold" panose="03040602040607080904" pitchFamily="66" charset="0"/>
              </a:rPr>
              <a:t>Mme Lucie </a:t>
            </a:r>
            <a:r>
              <a:rPr lang="fr-FR" sz="1600" dirty="0" err="1">
                <a:solidFill>
                  <a:prstClr val="black"/>
                </a:solidFill>
                <a:latin typeface="Script MT Bold" panose="03040602040607080904" pitchFamily="66" charset="0"/>
              </a:rPr>
              <a:t>Binetti</a:t>
            </a:r>
            <a:r>
              <a:rPr lang="fr-FR" sz="1600" dirty="0">
                <a:solidFill>
                  <a:prstClr val="black"/>
                </a:solidFill>
                <a:latin typeface="Script MT Bold" panose="03040602040607080904" pitchFamily="66" charset="0"/>
              </a:rPr>
              <a:t> et Mme Nadia </a:t>
            </a:r>
            <a:r>
              <a:rPr lang="fr-FR" sz="1600" dirty="0" err="1">
                <a:solidFill>
                  <a:prstClr val="black"/>
                </a:solidFill>
                <a:latin typeface="Script MT Bold" panose="03040602040607080904" pitchFamily="66" charset="0"/>
              </a:rPr>
              <a:t>Mami</a:t>
            </a:r>
            <a:r>
              <a:rPr lang="fr-FR" sz="1600" dirty="0" smtClean="0">
                <a:solidFill>
                  <a:prstClr val="black"/>
                </a:solidFill>
                <a:latin typeface="Script MT Bold" panose="03040602040607080904" pitchFamily="66" charset="0"/>
              </a:rPr>
              <a:t>,</a:t>
            </a:r>
          </a:p>
          <a:p>
            <a:pPr algn="ctr"/>
            <a:r>
              <a:rPr lang="fr-FR" sz="1600" dirty="0" smtClean="0">
                <a:solidFill>
                  <a:prstClr val="black"/>
                </a:solidFill>
                <a:latin typeface="Script MT Bold" panose="03040602040607080904" pitchFamily="66" charset="0"/>
              </a:rPr>
              <a:t> </a:t>
            </a:r>
            <a:r>
              <a:rPr lang="fr-FR" sz="1600" dirty="0">
                <a:solidFill>
                  <a:prstClr val="black"/>
                </a:solidFill>
                <a:latin typeface="Script MT Bold" panose="03040602040607080904" pitchFamily="66" charset="0"/>
              </a:rPr>
              <a:t>professeurs au lycée Japy</a:t>
            </a:r>
            <a:endParaRPr lang="fr-FR" sz="2400" dirty="0"/>
          </a:p>
        </p:txBody>
      </p:sp>
      <p:sp>
        <p:nvSpPr>
          <p:cNvPr id="8" name="Rectangle 7"/>
          <p:cNvSpPr/>
          <p:nvPr/>
        </p:nvSpPr>
        <p:spPr>
          <a:xfrm>
            <a:off x="5652120" y="5436513"/>
            <a:ext cx="1813702" cy="584775"/>
          </a:xfrm>
          <a:prstGeom prst="rect">
            <a:avLst/>
          </a:prstGeom>
        </p:spPr>
        <p:txBody>
          <a:bodyPr wrap="none">
            <a:spAutoFit/>
          </a:bodyPr>
          <a:lstStyle/>
          <a:p>
            <a:pPr algn="ctr"/>
            <a:r>
              <a:rPr lang="fr-FR" sz="1600" dirty="0">
                <a:solidFill>
                  <a:prstClr val="black"/>
                </a:solidFill>
                <a:latin typeface="Script MT Bold" panose="03040602040607080904" pitchFamily="66" charset="0"/>
              </a:rPr>
              <a:t>Corentin</a:t>
            </a:r>
            <a:r>
              <a:rPr lang="fr-FR" sz="1600" dirty="0" smtClean="0">
                <a:solidFill>
                  <a:prstClr val="black"/>
                </a:solidFill>
                <a:latin typeface="Script MT Bold" panose="03040602040607080904" pitchFamily="66" charset="0"/>
              </a:rPr>
              <a:t>,</a:t>
            </a:r>
          </a:p>
          <a:p>
            <a:pPr algn="ctr"/>
            <a:r>
              <a:rPr lang="fr-FR" sz="1600" dirty="0" smtClean="0">
                <a:solidFill>
                  <a:prstClr val="black"/>
                </a:solidFill>
                <a:latin typeface="Script MT Bold" panose="03040602040607080904" pitchFamily="66" charset="0"/>
              </a:rPr>
              <a:t> </a:t>
            </a:r>
            <a:r>
              <a:rPr lang="fr-FR" sz="1600" dirty="0">
                <a:solidFill>
                  <a:prstClr val="black"/>
                </a:solidFill>
                <a:latin typeface="Script MT Bold" panose="03040602040607080904" pitchFamily="66" charset="0"/>
              </a:rPr>
              <a:t>élève du lycée Japy</a:t>
            </a:r>
            <a:endParaRPr lang="fr-FR" sz="2400" dirty="0"/>
          </a:p>
        </p:txBody>
      </p:sp>
    </p:spTree>
    <p:extLst>
      <p:ext uri="{BB962C8B-B14F-4D97-AF65-F5344CB8AC3E}">
        <p14:creationId xmlns:p14="http://schemas.microsoft.com/office/powerpoint/2010/main" val="1041621883"/>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752"/>
            <a:ext cx="8229600" cy="1143000"/>
          </a:xfrm>
        </p:spPr>
        <p:txBody>
          <a:bodyPr>
            <a:normAutofit/>
          </a:bodyPr>
          <a:lstStyle/>
          <a:p>
            <a:r>
              <a:rPr lang="fr-FR" sz="3200" b="1" dirty="0" smtClean="0">
                <a:solidFill>
                  <a:prstClr val="black"/>
                </a:solidFill>
                <a:latin typeface="Lucida Calligraphy" panose="03010101010101010101" pitchFamily="66" charset="0"/>
              </a:rPr>
              <a:t>Film </a:t>
            </a:r>
            <a:r>
              <a:rPr lang="fr-FR" sz="3200" b="1" dirty="0">
                <a:solidFill>
                  <a:prstClr val="black"/>
                </a:solidFill>
                <a:latin typeface="Lucida Calligraphy" panose="03010101010101010101" pitchFamily="66" charset="0"/>
              </a:rPr>
              <a:t>« Allons </a:t>
            </a:r>
            <a:r>
              <a:rPr lang="fr-FR" sz="3200" b="1" dirty="0" smtClean="0">
                <a:solidFill>
                  <a:prstClr val="black"/>
                </a:solidFill>
                <a:latin typeface="Lucida Calligraphy" panose="03010101010101010101" pitchFamily="66" charset="0"/>
              </a:rPr>
              <a:t>enfants ! »</a:t>
            </a:r>
            <a:endParaRPr lang="fr-FR" sz="5400" b="1" dirty="0"/>
          </a:p>
        </p:txBody>
      </p:sp>
      <p:sp>
        <p:nvSpPr>
          <p:cNvPr id="3" name="Espace réservé du contenu 2"/>
          <p:cNvSpPr>
            <a:spLocks noGrp="1"/>
          </p:cNvSpPr>
          <p:nvPr>
            <p:ph idx="1"/>
          </p:nvPr>
        </p:nvSpPr>
        <p:spPr>
          <a:xfrm>
            <a:off x="251520" y="1224136"/>
            <a:ext cx="8640960" cy="5301208"/>
          </a:xfrm>
        </p:spPr>
        <p:txBody>
          <a:bodyPr>
            <a:noAutofit/>
          </a:bodyPr>
          <a:lstStyle/>
          <a:p>
            <a:r>
              <a:rPr lang="fr-FR" sz="2400" dirty="0" smtClean="0">
                <a:latin typeface="Script MT Bold" panose="03040602040607080904" pitchFamily="66" charset="0"/>
                <a:cs typeface="MoolBoran" panose="020B0100010101010101" pitchFamily="34" charset="0"/>
              </a:rPr>
              <a:t>Le documentaire explore le quotidien d’une Classe Défense et de Sécurité Globales du lycée professionnel Japy de Lyon. </a:t>
            </a:r>
          </a:p>
          <a:p>
            <a:endParaRPr lang="fr-FR" sz="2400" dirty="0" smtClean="0">
              <a:latin typeface="Script MT Bold" panose="03040602040607080904" pitchFamily="66" charset="0"/>
              <a:cs typeface="MoolBoran" panose="020B0100010101010101" pitchFamily="34" charset="0"/>
            </a:endParaRPr>
          </a:p>
          <a:p>
            <a:r>
              <a:rPr lang="fr-FR" sz="2400" dirty="0" smtClean="0">
                <a:latin typeface="Script MT Bold" panose="03040602040607080904" pitchFamily="66" charset="0"/>
                <a:cs typeface="MoolBoran" panose="020B0100010101010101" pitchFamily="34" charset="0"/>
              </a:rPr>
              <a:t>Pendant deux heures chaque semaine, des militaires rencontrent les lycéens et tentent de leur transmettre les valeurs de la citoyenneté. </a:t>
            </a:r>
          </a:p>
          <a:p>
            <a:endParaRPr lang="fr-FR" sz="2400" dirty="0" smtClean="0">
              <a:latin typeface="Script MT Bold" panose="03040602040607080904" pitchFamily="66" charset="0"/>
              <a:cs typeface="MoolBoran" panose="020B0100010101010101" pitchFamily="34" charset="0"/>
            </a:endParaRPr>
          </a:p>
          <a:p>
            <a:r>
              <a:rPr lang="fr-FR" sz="2400" dirty="0" smtClean="0">
                <a:latin typeface="Script MT Bold" panose="03040602040607080904" pitchFamily="66" charset="0"/>
                <a:cs typeface="MoolBoran" panose="020B0100010101010101" pitchFamily="34" charset="0"/>
              </a:rPr>
              <a:t>Peu à peu le dialogue qui s’instaure permet de développer chez les jeunes le sentiment d’appartenance à la Nation et de leur expliquer les enjeux de défense.</a:t>
            </a:r>
          </a:p>
          <a:p>
            <a:endParaRPr lang="fr-FR" sz="2400" dirty="0" smtClean="0">
              <a:latin typeface="Script MT Bold" panose="03040602040607080904" pitchFamily="66" charset="0"/>
              <a:cs typeface="MoolBoran" panose="020B0100010101010101" pitchFamily="34" charset="0"/>
            </a:endParaRPr>
          </a:p>
          <a:p>
            <a:r>
              <a:rPr lang="fr-FR" sz="2400" dirty="0" smtClean="0">
                <a:latin typeface="Script MT Bold" panose="03040602040607080904" pitchFamily="66" charset="0"/>
                <a:cs typeface="MoolBoran" panose="020B0100010101010101" pitchFamily="34" charset="0"/>
              </a:rPr>
              <a:t> Ce documentaire sera diffusé le samedi 31 mars à 23h30 sur Public Sénat et suivi d’un débat.</a:t>
            </a:r>
            <a:endParaRPr lang="fr-FR" sz="2400" dirty="0">
              <a:latin typeface="Script MT Bold" panose="03040602040607080904" pitchFamily="66" charset="0"/>
              <a:cs typeface="MoolBoran" panose="020B0100010101010101" pitchFamily="34" charset="0"/>
            </a:endParaRPr>
          </a:p>
        </p:txBody>
      </p:sp>
    </p:spTree>
    <p:extLst>
      <p:ext uri="{BB962C8B-B14F-4D97-AF65-F5344CB8AC3E}">
        <p14:creationId xmlns:p14="http://schemas.microsoft.com/office/powerpoint/2010/main" val="547996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342900" lvl="0" indent="-342900">
              <a:spcBef>
                <a:spcPct val="20000"/>
              </a:spcBef>
            </a:pPr>
            <a:r>
              <a:rPr lang="fr-FR" sz="3200" b="1" dirty="0">
                <a:solidFill>
                  <a:prstClr val="black"/>
                </a:solidFill>
                <a:latin typeface="Lucida Calligraphy" panose="03010101010101010101" pitchFamily="66" charset="0"/>
                <a:ea typeface="+mn-ea"/>
                <a:cs typeface="+mn-cs"/>
              </a:rPr>
              <a:t>Service militaire </a:t>
            </a:r>
            <a:r>
              <a:rPr lang="fr-FR" sz="3200" b="1" dirty="0" smtClean="0">
                <a:solidFill>
                  <a:prstClr val="black"/>
                </a:solidFill>
                <a:latin typeface="Lucida Calligraphy" panose="03010101010101010101" pitchFamily="66" charset="0"/>
                <a:ea typeface="+mn-ea"/>
                <a:cs typeface="+mn-cs"/>
              </a:rPr>
              <a:t>volontaire</a:t>
            </a:r>
            <a:endParaRPr lang="fr-FR" b="1" dirty="0">
              <a:latin typeface="Lucida Calligraphy" panose="03010101010101010101" pitchFamily="66" charset="0"/>
            </a:endParaRP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863"/>
          <a:stretch/>
        </p:blipFill>
        <p:spPr>
          <a:xfrm>
            <a:off x="592865" y="1628800"/>
            <a:ext cx="7939575"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793755" y="5949280"/>
            <a:ext cx="1762021" cy="338554"/>
          </a:xfrm>
          <a:prstGeom prst="rect">
            <a:avLst/>
          </a:prstGeom>
        </p:spPr>
        <p:txBody>
          <a:bodyPr wrap="none">
            <a:spAutoFit/>
          </a:bodyPr>
          <a:lstStyle/>
          <a:p>
            <a:r>
              <a:rPr lang="fr-FR" sz="1600" dirty="0" smtClean="0">
                <a:solidFill>
                  <a:prstClr val="black"/>
                </a:solidFill>
                <a:latin typeface="Script MT Bold" panose="03040602040607080904" pitchFamily="66" charset="0"/>
              </a:rPr>
              <a:t>Adjudant </a:t>
            </a:r>
            <a:r>
              <a:rPr lang="fr-FR" sz="1600" dirty="0" err="1">
                <a:solidFill>
                  <a:prstClr val="black"/>
                </a:solidFill>
                <a:latin typeface="Script MT Bold" panose="03040602040607080904" pitchFamily="66" charset="0"/>
              </a:rPr>
              <a:t>Ahamed</a:t>
            </a:r>
            <a:r>
              <a:rPr lang="fr-FR" sz="1600" dirty="0">
                <a:solidFill>
                  <a:prstClr val="black"/>
                </a:solidFill>
                <a:latin typeface="Script MT Bold" panose="03040602040607080904" pitchFamily="66" charset="0"/>
              </a:rPr>
              <a:t> </a:t>
            </a:r>
            <a:endParaRPr lang="fr-FR" sz="2400" dirty="0"/>
          </a:p>
        </p:txBody>
      </p:sp>
      <p:sp>
        <p:nvSpPr>
          <p:cNvPr id="5" name="Rectangle 4"/>
          <p:cNvSpPr/>
          <p:nvPr/>
        </p:nvSpPr>
        <p:spPr>
          <a:xfrm>
            <a:off x="3779912" y="5949280"/>
            <a:ext cx="1718740" cy="584775"/>
          </a:xfrm>
          <a:prstGeom prst="rect">
            <a:avLst/>
          </a:prstGeom>
        </p:spPr>
        <p:txBody>
          <a:bodyPr wrap="none">
            <a:spAutoFit/>
          </a:bodyPr>
          <a:lstStyle/>
          <a:p>
            <a:pPr algn="ctr"/>
            <a:r>
              <a:rPr lang="fr-FR" sz="1600" dirty="0" smtClean="0">
                <a:solidFill>
                  <a:prstClr val="black"/>
                </a:solidFill>
                <a:latin typeface="Script MT Bold" panose="03040602040607080904" pitchFamily="66" charset="0"/>
              </a:rPr>
              <a:t>Eric </a:t>
            </a:r>
            <a:r>
              <a:rPr lang="fr-FR" sz="1600" dirty="0" err="1" smtClean="0">
                <a:solidFill>
                  <a:prstClr val="black"/>
                </a:solidFill>
                <a:latin typeface="Script MT Bold" panose="03040602040607080904" pitchFamily="66" charset="0"/>
              </a:rPr>
              <a:t>Argaut</a:t>
            </a:r>
            <a:r>
              <a:rPr lang="fr-FR" sz="1600" dirty="0" smtClean="0">
                <a:solidFill>
                  <a:prstClr val="black"/>
                </a:solidFill>
                <a:latin typeface="Script MT Bold" panose="03040602040607080904" pitchFamily="66" charset="0"/>
              </a:rPr>
              <a:t> </a:t>
            </a:r>
          </a:p>
          <a:p>
            <a:pPr algn="ctr"/>
            <a:r>
              <a:rPr lang="fr-FR" sz="1600" dirty="0" smtClean="0">
                <a:solidFill>
                  <a:prstClr val="black"/>
                </a:solidFill>
                <a:latin typeface="Script MT Bold" panose="03040602040607080904" pitchFamily="66" charset="0"/>
              </a:rPr>
              <a:t> </a:t>
            </a:r>
            <a:r>
              <a:rPr lang="fr-FR" sz="1600" dirty="0">
                <a:solidFill>
                  <a:prstClr val="black"/>
                </a:solidFill>
                <a:latin typeface="Script MT Bold" panose="03040602040607080904" pitchFamily="66" charset="0"/>
              </a:rPr>
              <a:t>Lieutenant-colonel</a:t>
            </a:r>
            <a:endParaRPr lang="fr-FR" sz="2400" dirty="0"/>
          </a:p>
        </p:txBody>
      </p:sp>
      <p:sp>
        <p:nvSpPr>
          <p:cNvPr id="6" name="Rectangle 5"/>
          <p:cNvSpPr/>
          <p:nvPr/>
        </p:nvSpPr>
        <p:spPr>
          <a:xfrm>
            <a:off x="6650515" y="5949280"/>
            <a:ext cx="1881925" cy="584775"/>
          </a:xfrm>
          <a:prstGeom prst="rect">
            <a:avLst/>
          </a:prstGeom>
        </p:spPr>
        <p:txBody>
          <a:bodyPr wrap="none">
            <a:spAutoFit/>
          </a:bodyPr>
          <a:lstStyle/>
          <a:p>
            <a:pPr algn="ctr"/>
            <a:r>
              <a:rPr lang="fr-FR" sz="1600" dirty="0" smtClean="0">
                <a:solidFill>
                  <a:prstClr val="black"/>
                </a:solidFill>
                <a:latin typeface="Script MT Bold" panose="03040602040607080904" pitchFamily="66" charset="0"/>
              </a:rPr>
              <a:t>Thomas</a:t>
            </a:r>
          </a:p>
          <a:p>
            <a:pPr algn="ctr"/>
            <a:r>
              <a:rPr lang="fr-FR" sz="1600" dirty="0">
                <a:solidFill>
                  <a:prstClr val="black"/>
                </a:solidFill>
                <a:latin typeface="Script MT Bold" panose="03040602040607080904" pitchFamily="66" charset="0"/>
              </a:rPr>
              <a:t>Volontaire stagiaire </a:t>
            </a:r>
            <a:endParaRPr lang="fr-FR" dirty="0"/>
          </a:p>
        </p:txBody>
      </p:sp>
    </p:spTree>
    <p:extLst>
      <p:ext uri="{BB962C8B-B14F-4D97-AF65-F5344CB8AC3E}">
        <p14:creationId xmlns:p14="http://schemas.microsoft.com/office/powerpoint/2010/main" val="2198944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342900" lvl="0" indent="-342900">
              <a:spcBef>
                <a:spcPct val="20000"/>
              </a:spcBef>
            </a:pPr>
            <a:r>
              <a:rPr lang="fr-FR" sz="3200" b="1" dirty="0">
                <a:solidFill>
                  <a:prstClr val="black"/>
                </a:solidFill>
                <a:latin typeface="Lucida Calligraphy" panose="03010101010101010101" pitchFamily="66" charset="0"/>
                <a:ea typeface="+mn-ea"/>
                <a:cs typeface="+mn-cs"/>
              </a:rPr>
              <a:t>Service militaire </a:t>
            </a:r>
            <a:r>
              <a:rPr lang="fr-FR" sz="3200" b="1" dirty="0" smtClean="0">
                <a:solidFill>
                  <a:prstClr val="black"/>
                </a:solidFill>
                <a:latin typeface="Lucida Calligraphy" panose="03010101010101010101" pitchFamily="66" charset="0"/>
                <a:ea typeface="+mn-ea"/>
                <a:cs typeface="+mn-cs"/>
              </a:rPr>
              <a:t>volontaire</a:t>
            </a:r>
            <a:endParaRPr lang="fr-FR" b="1" dirty="0">
              <a:latin typeface="Lucida Calligraphy" panose="03010101010101010101" pitchFamily="66" charset="0"/>
            </a:endParaRPr>
          </a:p>
        </p:txBody>
      </p:sp>
      <p:sp>
        <p:nvSpPr>
          <p:cNvPr id="3" name="Espace réservé du contenu 2"/>
          <p:cNvSpPr>
            <a:spLocks noGrp="1"/>
          </p:cNvSpPr>
          <p:nvPr>
            <p:ph idx="1"/>
          </p:nvPr>
        </p:nvSpPr>
        <p:spPr>
          <a:xfrm>
            <a:off x="251520" y="1340768"/>
            <a:ext cx="8712968" cy="5400600"/>
          </a:xfrm>
        </p:spPr>
        <p:txBody>
          <a:bodyPr>
            <a:noAutofit/>
          </a:bodyPr>
          <a:lstStyle/>
          <a:p>
            <a:r>
              <a:rPr lang="fr-FR" sz="2300" dirty="0" smtClean="0">
                <a:latin typeface="Script MT Bold" panose="03040602040607080904" pitchFamily="66" charset="0"/>
              </a:rPr>
              <a:t> Inspiré du service militaire adapté (SMA) en outre-mer, le service militaire volontaire insère socialement et professionnellement en métropole des jeunes volontaires de 18 à 25 ans. Il s’agit d’aider des jeunes « décrocheurs » ou en « rupture » à trouver confiance en eux pour renouer avec le succès.</a:t>
            </a:r>
          </a:p>
          <a:p>
            <a:endParaRPr lang="fr-FR" sz="2300" dirty="0" smtClean="0">
              <a:latin typeface="Script MT Bold" panose="03040602040607080904" pitchFamily="66" charset="0"/>
            </a:endParaRPr>
          </a:p>
          <a:p>
            <a:r>
              <a:rPr lang="fr-FR" sz="2300" dirty="0" smtClean="0">
                <a:latin typeface="Script MT Bold" panose="03040602040607080904" pitchFamily="66" charset="0"/>
              </a:rPr>
              <a:t> Un parcours individualisé leur est proposé en moins de 12 mois au plus près de chaque stagiaire. L’apprentissage du goût de l’effort permet aux volontaires sous statut militaire de réussir une insertion sociale, citoyenne et professionnelle.</a:t>
            </a:r>
          </a:p>
          <a:p>
            <a:pPr marL="0" indent="0">
              <a:buNone/>
            </a:pPr>
            <a:r>
              <a:rPr lang="fr-FR" sz="2300" dirty="0">
                <a:latin typeface="Script MT Bold" panose="03040602040607080904" pitchFamily="66" charset="0"/>
              </a:rPr>
              <a:t> </a:t>
            </a:r>
            <a:endParaRPr lang="fr-FR" sz="2300" dirty="0" smtClean="0">
              <a:latin typeface="Script MT Bold" panose="03040602040607080904" pitchFamily="66" charset="0"/>
            </a:endParaRPr>
          </a:p>
          <a:p>
            <a:r>
              <a:rPr lang="fr-FR" sz="2300" dirty="0" smtClean="0">
                <a:latin typeface="Script MT Bold" panose="03040602040607080904" pitchFamily="66" charset="0"/>
              </a:rPr>
              <a:t>Le dispositif compte six centre, 72% des jeunes volontaires formés rentrent dans la société en trouvant un emploi ou en poursuivant une formation qualifiante.</a:t>
            </a:r>
            <a:endParaRPr lang="fr-FR" sz="2300" dirty="0">
              <a:latin typeface="Script MT Bold" panose="03040602040607080904" pitchFamily="66" charset="0"/>
            </a:endParaRPr>
          </a:p>
        </p:txBody>
      </p:sp>
    </p:spTree>
    <p:extLst>
      <p:ext uri="{BB962C8B-B14F-4D97-AF65-F5344CB8AC3E}">
        <p14:creationId xmlns:p14="http://schemas.microsoft.com/office/powerpoint/2010/main" val="358683176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342900" lvl="0" indent="-342900">
              <a:spcBef>
                <a:spcPct val="20000"/>
              </a:spcBef>
            </a:pPr>
            <a:r>
              <a:rPr lang="fr-FR" sz="3200" b="1" dirty="0">
                <a:solidFill>
                  <a:prstClr val="black"/>
                </a:solidFill>
                <a:latin typeface="Lucida Calligraphy" panose="03010101010101010101" pitchFamily="66" charset="0"/>
                <a:ea typeface="+mn-ea"/>
                <a:cs typeface="+mn-cs"/>
              </a:rPr>
              <a:t>Service militaire </a:t>
            </a:r>
            <a:r>
              <a:rPr lang="fr-FR" sz="3200" b="1" dirty="0" smtClean="0">
                <a:solidFill>
                  <a:prstClr val="black"/>
                </a:solidFill>
                <a:latin typeface="Lucida Calligraphy" panose="03010101010101010101" pitchFamily="66" charset="0"/>
                <a:ea typeface="+mn-ea"/>
                <a:cs typeface="+mn-cs"/>
              </a:rPr>
              <a:t>volontaire</a:t>
            </a:r>
            <a:endParaRPr lang="fr-FR" b="1" dirty="0">
              <a:latin typeface="Lucida Calligraphy" panose="03010101010101010101" pitchFamily="66" charset="0"/>
            </a:endParaRPr>
          </a:p>
        </p:txBody>
      </p:sp>
      <p:sp>
        <p:nvSpPr>
          <p:cNvPr id="7" name="Rectangle 6"/>
          <p:cNvSpPr/>
          <p:nvPr/>
        </p:nvSpPr>
        <p:spPr>
          <a:xfrm>
            <a:off x="251520" y="2204864"/>
            <a:ext cx="1656184"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err="1" smtClean="0">
                <a:latin typeface="Script MT Bold" panose="03040602040607080904" pitchFamily="66" charset="0"/>
              </a:rPr>
              <a:t>Militarité</a:t>
            </a:r>
            <a:endParaRPr lang="fr-FR" sz="2000" dirty="0">
              <a:latin typeface="Script MT Bold" panose="03040602040607080904" pitchFamily="66" charset="0"/>
            </a:endParaRPr>
          </a:p>
        </p:txBody>
      </p:sp>
      <p:sp>
        <p:nvSpPr>
          <p:cNvPr id="8" name="Rectangle 7"/>
          <p:cNvSpPr/>
          <p:nvPr/>
        </p:nvSpPr>
        <p:spPr>
          <a:xfrm>
            <a:off x="1979712" y="2204864"/>
            <a:ext cx="1656184"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Globalité</a:t>
            </a:r>
            <a:endParaRPr lang="fr-FR" sz="2000" dirty="0">
              <a:latin typeface="Script MT Bold" panose="03040602040607080904" pitchFamily="66" charset="0"/>
            </a:endParaRPr>
          </a:p>
        </p:txBody>
      </p:sp>
      <p:sp>
        <p:nvSpPr>
          <p:cNvPr id="9" name="Rectangle 8"/>
          <p:cNvSpPr/>
          <p:nvPr/>
        </p:nvSpPr>
        <p:spPr>
          <a:xfrm>
            <a:off x="3707904" y="2204864"/>
            <a:ext cx="1656184"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Volontariat</a:t>
            </a:r>
            <a:endParaRPr lang="fr-FR" sz="2000" dirty="0">
              <a:latin typeface="Script MT Bold" panose="03040602040607080904" pitchFamily="66" charset="0"/>
            </a:endParaRPr>
          </a:p>
        </p:txBody>
      </p:sp>
      <p:sp>
        <p:nvSpPr>
          <p:cNvPr id="10" name="Rectangle 9"/>
          <p:cNvSpPr/>
          <p:nvPr/>
        </p:nvSpPr>
        <p:spPr>
          <a:xfrm>
            <a:off x="5436096" y="2204864"/>
            <a:ext cx="1656184"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Partenariat</a:t>
            </a:r>
            <a:endParaRPr lang="fr-FR" sz="2000" dirty="0">
              <a:latin typeface="Script MT Bold" panose="03040602040607080904" pitchFamily="66" charset="0"/>
            </a:endParaRPr>
          </a:p>
        </p:txBody>
      </p:sp>
      <p:sp>
        <p:nvSpPr>
          <p:cNvPr id="11" name="Rectangle 10"/>
          <p:cNvSpPr/>
          <p:nvPr/>
        </p:nvSpPr>
        <p:spPr>
          <a:xfrm>
            <a:off x="7164288" y="2204864"/>
            <a:ext cx="1728192"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Employabilité</a:t>
            </a:r>
            <a:endParaRPr lang="fr-FR" sz="2000" dirty="0">
              <a:latin typeface="Script MT Bold" panose="03040602040607080904" pitchFamily="66" charset="0"/>
            </a:endParaRPr>
          </a:p>
        </p:txBody>
      </p:sp>
      <p:sp>
        <p:nvSpPr>
          <p:cNvPr id="13" name="Parchemin horizontal 12"/>
          <p:cNvSpPr/>
          <p:nvPr/>
        </p:nvSpPr>
        <p:spPr>
          <a:xfrm>
            <a:off x="251520" y="4437112"/>
            <a:ext cx="8640960" cy="1152128"/>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latin typeface="Script MT Bold" panose="03040602040607080904" pitchFamily="66" charset="0"/>
              </a:rPr>
              <a:t>Insertion socio-professionnelle</a:t>
            </a:r>
          </a:p>
        </p:txBody>
      </p:sp>
    </p:spTree>
    <p:extLst>
      <p:ext uri="{BB962C8B-B14F-4D97-AF65-F5344CB8AC3E}">
        <p14:creationId xmlns:p14="http://schemas.microsoft.com/office/powerpoint/2010/main" val="4670529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342900" lvl="0" indent="-342900">
              <a:spcBef>
                <a:spcPct val="20000"/>
              </a:spcBef>
            </a:pPr>
            <a:r>
              <a:rPr lang="fr-FR" sz="3200" b="1" dirty="0">
                <a:solidFill>
                  <a:prstClr val="black"/>
                </a:solidFill>
                <a:latin typeface="Lucida Calligraphy" panose="03010101010101010101" pitchFamily="66" charset="0"/>
                <a:ea typeface="+mn-ea"/>
                <a:cs typeface="+mn-cs"/>
              </a:rPr>
              <a:t>Service militaire </a:t>
            </a:r>
            <a:r>
              <a:rPr lang="fr-FR" sz="3200" b="1" dirty="0" smtClean="0">
                <a:solidFill>
                  <a:prstClr val="black"/>
                </a:solidFill>
                <a:latin typeface="Lucida Calligraphy" panose="03010101010101010101" pitchFamily="66" charset="0"/>
                <a:ea typeface="+mn-ea"/>
                <a:cs typeface="+mn-cs"/>
              </a:rPr>
              <a:t>volontaire</a:t>
            </a:r>
            <a:endParaRPr lang="fr-FR" b="1" dirty="0">
              <a:latin typeface="Lucida Calligraphy" panose="03010101010101010101" pitchFamily="66" charset="0"/>
            </a:endParaRPr>
          </a:p>
        </p:txBody>
      </p:sp>
      <p:sp>
        <p:nvSpPr>
          <p:cNvPr id="3" name="Plaque 2"/>
          <p:cNvSpPr/>
          <p:nvPr/>
        </p:nvSpPr>
        <p:spPr>
          <a:xfrm>
            <a:off x="251520" y="1484784"/>
            <a:ext cx="2016224" cy="1447944"/>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Formation citoyenne</a:t>
            </a:r>
            <a:endParaRPr lang="fr-FR" sz="2000" dirty="0">
              <a:latin typeface="Script MT Bold" panose="03040602040607080904" pitchFamily="66" charset="0"/>
            </a:endParaRPr>
          </a:p>
        </p:txBody>
      </p:sp>
      <p:sp>
        <p:nvSpPr>
          <p:cNvPr id="12" name="Plaque 11"/>
          <p:cNvSpPr/>
          <p:nvPr/>
        </p:nvSpPr>
        <p:spPr>
          <a:xfrm>
            <a:off x="2339752" y="1484784"/>
            <a:ext cx="2016224" cy="1440160"/>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Sauveteur </a:t>
            </a:r>
          </a:p>
          <a:p>
            <a:pPr algn="ctr"/>
            <a:r>
              <a:rPr lang="fr-FR" sz="2000" dirty="0">
                <a:latin typeface="Script MT Bold" panose="03040602040607080904" pitchFamily="66" charset="0"/>
              </a:rPr>
              <a:t>S</a:t>
            </a:r>
            <a:r>
              <a:rPr lang="fr-FR" sz="2000" dirty="0" smtClean="0">
                <a:latin typeface="Script MT Bold" panose="03040602040607080904" pitchFamily="66" charset="0"/>
              </a:rPr>
              <a:t>ecouriste</a:t>
            </a:r>
          </a:p>
          <a:p>
            <a:pPr algn="ctr"/>
            <a:r>
              <a:rPr lang="fr-FR" sz="2000" dirty="0">
                <a:latin typeface="Script MT Bold" panose="03040602040607080904" pitchFamily="66" charset="0"/>
              </a:rPr>
              <a:t>a</a:t>
            </a:r>
            <a:r>
              <a:rPr lang="fr-FR" sz="2000" dirty="0" smtClean="0">
                <a:latin typeface="Script MT Bold" panose="03040602040607080904" pitchFamily="66" charset="0"/>
              </a:rPr>
              <a:t>u travail</a:t>
            </a:r>
            <a:endParaRPr lang="fr-FR" sz="2000" dirty="0">
              <a:latin typeface="Script MT Bold" panose="03040602040607080904" pitchFamily="66" charset="0"/>
            </a:endParaRPr>
          </a:p>
        </p:txBody>
      </p:sp>
      <p:sp>
        <p:nvSpPr>
          <p:cNvPr id="14" name="Plaque 13"/>
          <p:cNvSpPr/>
          <p:nvPr/>
        </p:nvSpPr>
        <p:spPr>
          <a:xfrm>
            <a:off x="4427984" y="1484784"/>
            <a:ext cx="2016224" cy="1440160"/>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Certificat de Formation générale</a:t>
            </a:r>
            <a:endParaRPr lang="fr-FR" sz="2000" dirty="0">
              <a:latin typeface="Script MT Bold" panose="03040602040607080904" pitchFamily="66" charset="0"/>
            </a:endParaRPr>
          </a:p>
        </p:txBody>
      </p:sp>
      <p:sp>
        <p:nvSpPr>
          <p:cNvPr id="15" name="Plaque 14"/>
          <p:cNvSpPr/>
          <p:nvPr/>
        </p:nvSpPr>
        <p:spPr>
          <a:xfrm>
            <a:off x="6516216" y="1484784"/>
            <a:ext cx="2376264" cy="1440160"/>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Formation professionnelle</a:t>
            </a:r>
            <a:endParaRPr lang="fr-FR" sz="2000" dirty="0">
              <a:latin typeface="Script MT Bold" panose="03040602040607080904" pitchFamily="66" charset="0"/>
            </a:endParaRPr>
          </a:p>
        </p:txBody>
      </p:sp>
      <p:sp>
        <p:nvSpPr>
          <p:cNvPr id="16" name="Plaque 15"/>
          <p:cNvSpPr/>
          <p:nvPr/>
        </p:nvSpPr>
        <p:spPr>
          <a:xfrm>
            <a:off x="251520" y="3356992"/>
            <a:ext cx="2016224" cy="122413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Savoir-être</a:t>
            </a:r>
            <a:endParaRPr lang="fr-FR" sz="2000" dirty="0">
              <a:latin typeface="Script MT Bold" panose="03040602040607080904" pitchFamily="66" charset="0"/>
            </a:endParaRPr>
          </a:p>
        </p:txBody>
      </p:sp>
      <p:sp>
        <p:nvSpPr>
          <p:cNvPr id="17" name="Plaque 16"/>
          <p:cNvSpPr/>
          <p:nvPr/>
        </p:nvSpPr>
        <p:spPr>
          <a:xfrm>
            <a:off x="2339752" y="3356992"/>
            <a:ext cx="2016224" cy="122413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Savoir-secourir</a:t>
            </a:r>
            <a:endParaRPr lang="fr-FR" sz="2000" dirty="0">
              <a:latin typeface="Script MT Bold" panose="03040602040607080904" pitchFamily="66" charset="0"/>
            </a:endParaRPr>
          </a:p>
        </p:txBody>
      </p:sp>
      <p:sp>
        <p:nvSpPr>
          <p:cNvPr id="18" name="Plaque 17"/>
          <p:cNvSpPr/>
          <p:nvPr/>
        </p:nvSpPr>
        <p:spPr>
          <a:xfrm>
            <a:off x="4427984" y="3356992"/>
            <a:ext cx="2016224" cy="122413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latin typeface="Script MT Bold" panose="03040602040607080904" pitchFamily="66" charset="0"/>
              </a:rPr>
              <a:t>S</a:t>
            </a:r>
            <a:r>
              <a:rPr lang="fr-FR" sz="2000" dirty="0" smtClean="0">
                <a:latin typeface="Script MT Bold" panose="03040602040607080904" pitchFamily="66" charset="0"/>
              </a:rPr>
              <a:t>avoir</a:t>
            </a:r>
            <a:endParaRPr lang="fr-FR" sz="2000" dirty="0">
              <a:latin typeface="Script MT Bold" panose="03040602040607080904" pitchFamily="66" charset="0"/>
            </a:endParaRPr>
          </a:p>
        </p:txBody>
      </p:sp>
      <p:sp>
        <p:nvSpPr>
          <p:cNvPr id="19" name="Plaque 18"/>
          <p:cNvSpPr/>
          <p:nvPr/>
        </p:nvSpPr>
        <p:spPr>
          <a:xfrm>
            <a:off x="6516216" y="3356992"/>
            <a:ext cx="2376264" cy="122413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Savoir-faire</a:t>
            </a:r>
            <a:endParaRPr lang="fr-FR" sz="2000" dirty="0">
              <a:latin typeface="Script MT Bold" panose="03040602040607080904" pitchFamily="66" charset="0"/>
            </a:endParaRPr>
          </a:p>
        </p:txBody>
      </p:sp>
      <p:sp>
        <p:nvSpPr>
          <p:cNvPr id="23" name="Plaque 22"/>
          <p:cNvSpPr/>
          <p:nvPr/>
        </p:nvSpPr>
        <p:spPr>
          <a:xfrm>
            <a:off x="251520" y="4941168"/>
            <a:ext cx="8640960" cy="648072"/>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latin typeface="Script MT Bold" panose="03040602040607080904" pitchFamily="66" charset="0"/>
              </a:rPr>
              <a:t>Permis de conduire</a:t>
            </a:r>
            <a:endParaRPr lang="fr-FR" sz="2000" dirty="0">
              <a:latin typeface="Script MT Bold" panose="03040602040607080904" pitchFamily="66" charset="0"/>
            </a:endParaRPr>
          </a:p>
        </p:txBody>
      </p:sp>
      <p:sp>
        <p:nvSpPr>
          <p:cNvPr id="25" name="ZoneTexte 24"/>
          <p:cNvSpPr txBox="1"/>
          <p:nvPr/>
        </p:nvSpPr>
        <p:spPr>
          <a:xfrm>
            <a:off x="3851920" y="5949280"/>
            <a:ext cx="1342034" cy="400110"/>
          </a:xfrm>
          <a:prstGeom prst="rect">
            <a:avLst/>
          </a:prstGeom>
          <a:noFill/>
        </p:spPr>
        <p:txBody>
          <a:bodyPr wrap="none" rtlCol="0">
            <a:spAutoFit/>
          </a:bodyPr>
          <a:lstStyle/>
          <a:p>
            <a:r>
              <a:rPr lang="fr-FR" sz="2000" dirty="0" smtClean="0">
                <a:latin typeface="Script MT Bold" panose="03040602040607080904" pitchFamily="66" charset="0"/>
              </a:rPr>
              <a:t>8 à 12 mois</a:t>
            </a:r>
            <a:endParaRPr lang="fr-FR" sz="2000" dirty="0">
              <a:latin typeface="Script MT Bold" panose="03040602040607080904" pitchFamily="66" charset="0"/>
            </a:endParaRPr>
          </a:p>
        </p:txBody>
      </p:sp>
      <p:sp>
        <p:nvSpPr>
          <p:cNvPr id="4" name="Flèche droite 3"/>
          <p:cNvSpPr/>
          <p:nvPr/>
        </p:nvSpPr>
        <p:spPr>
          <a:xfrm>
            <a:off x="251520" y="6309320"/>
            <a:ext cx="8640960" cy="36004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5021547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97768"/>
            <a:ext cx="8229600" cy="1143000"/>
          </a:xfrm>
        </p:spPr>
        <p:txBody>
          <a:bodyPr>
            <a:normAutofit/>
          </a:bodyPr>
          <a:lstStyle/>
          <a:p>
            <a:pPr marL="342900" lvl="0" indent="-342900">
              <a:spcBef>
                <a:spcPct val="20000"/>
              </a:spcBef>
            </a:pPr>
            <a:r>
              <a:rPr lang="fr-FR" sz="3200" b="1" dirty="0">
                <a:solidFill>
                  <a:prstClr val="black"/>
                </a:solidFill>
                <a:latin typeface="Lucida Calligraphy" panose="03010101010101010101" pitchFamily="66" charset="0"/>
                <a:ea typeface="+mn-ea"/>
                <a:cs typeface="+mn-cs"/>
              </a:rPr>
              <a:t>Les Cadets de la </a:t>
            </a:r>
            <a:r>
              <a:rPr lang="fr-FR" sz="3200" b="1" dirty="0" smtClean="0">
                <a:solidFill>
                  <a:prstClr val="black"/>
                </a:solidFill>
                <a:latin typeface="Lucida Calligraphy" panose="03010101010101010101" pitchFamily="66" charset="0"/>
                <a:ea typeface="+mn-ea"/>
                <a:cs typeface="+mn-cs"/>
              </a:rPr>
              <a:t>défense</a:t>
            </a:r>
            <a:endParaRPr lang="fr-FR" b="1" dirty="0">
              <a:latin typeface="Lucida Calligraphy" panose="03010101010101010101" pitchFamily="66" charset="0"/>
            </a:endParaRPr>
          </a:p>
        </p:txBody>
      </p:sp>
      <p:pic>
        <p:nvPicPr>
          <p:cNvPr id="5" name="Espace réservé du contenu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524" t="39241"/>
          <a:stretch/>
        </p:blipFill>
        <p:spPr>
          <a:xfrm>
            <a:off x="1180072" y="1700808"/>
            <a:ext cx="6776304" cy="3934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ZoneTexte 5"/>
          <p:cNvSpPr txBox="1"/>
          <p:nvPr/>
        </p:nvSpPr>
        <p:spPr>
          <a:xfrm>
            <a:off x="1115616" y="5775647"/>
            <a:ext cx="6912768" cy="461665"/>
          </a:xfrm>
          <a:prstGeom prst="rect">
            <a:avLst/>
          </a:prstGeom>
          <a:noFill/>
        </p:spPr>
        <p:txBody>
          <a:bodyPr wrap="square" rtlCol="0">
            <a:spAutoFit/>
          </a:bodyPr>
          <a:lstStyle/>
          <a:p>
            <a:r>
              <a:rPr lang="fr-FR" sz="2400" dirty="0" smtClean="0">
                <a:latin typeface="Script MT Bold" panose="03040602040607080904" pitchFamily="66" charset="0"/>
              </a:rPr>
              <a:t>            Manon                                           Axel</a:t>
            </a:r>
            <a:endParaRPr lang="fr-FR" sz="2400" dirty="0">
              <a:latin typeface="Script MT Bold" panose="03040602040607080904" pitchFamily="66" charset="0"/>
            </a:endParaRPr>
          </a:p>
        </p:txBody>
      </p:sp>
    </p:spTree>
    <p:extLst>
      <p:ext uri="{BB962C8B-B14F-4D97-AF65-F5344CB8AC3E}">
        <p14:creationId xmlns:p14="http://schemas.microsoft.com/office/powerpoint/2010/main" val="23196323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97768"/>
            <a:ext cx="8229600" cy="1143000"/>
          </a:xfrm>
        </p:spPr>
        <p:txBody>
          <a:bodyPr>
            <a:normAutofit/>
          </a:bodyPr>
          <a:lstStyle/>
          <a:p>
            <a:pPr marL="342900" lvl="0" indent="-342900">
              <a:spcBef>
                <a:spcPct val="20000"/>
              </a:spcBef>
            </a:pPr>
            <a:r>
              <a:rPr lang="fr-FR" sz="3200" b="1" dirty="0">
                <a:solidFill>
                  <a:prstClr val="black"/>
                </a:solidFill>
                <a:latin typeface="Lucida Calligraphy" panose="03010101010101010101" pitchFamily="66" charset="0"/>
                <a:ea typeface="+mn-ea"/>
                <a:cs typeface="+mn-cs"/>
              </a:rPr>
              <a:t>Les Cadets de la </a:t>
            </a:r>
            <a:r>
              <a:rPr lang="fr-FR" sz="3200" b="1" dirty="0" smtClean="0">
                <a:solidFill>
                  <a:prstClr val="black"/>
                </a:solidFill>
                <a:latin typeface="Lucida Calligraphy" panose="03010101010101010101" pitchFamily="66" charset="0"/>
                <a:ea typeface="+mn-ea"/>
                <a:cs typeface="+mn-cs"/>
              </a:rPr>
              <a:t>défense</a:t>
            </a:r>
            <a:endParaRPr lang="fr-FR" b="1" dirty="0">
              <a:latin typeface="Lucida Calligraphy" panose="03010101010101010101" pitchFamily="66" charset="0"/>
            </a:endParaRPr>
          </a:p>
        </p:txBody>
      </p:sp>
      <p:sp>
        <p:nvSpPr>
          <p:cNvPr id="3" name="Espace réservé du contenu 2"/>
          <p:cNvSpPr>
            <a:spLocks noGrp="1"/>
          </p:cNvSpPr>
          <p:nvPr>
            <p:ph idx="1"/>
          </p:nvPr>
        </p:nvSpPr>
        <p:spPr>
          <a:xfrm>
            <a:off x="446856" y="1312168"/>
            <a:ext cx="8229600" cy="4997152"/>
          </a:xfrm>
        </p:spPr>
        <p:txBody>
          <a:bodyPr>
            <a:noAutofit/>
          </a:bodyPr>
          <a:lstStyle/>
          <a:p>
            <a:r>
              <a:rPr lang="fr-FR" sz="2400" dirty="0" smtClean="0">
                <a:latin typeface="Script MT Bold" panose="03040602040607080904" pitchFamily="66" charset="0"/>
              </a:rPr>
              <a:t>Les centres de Cadets de la défense sont implantés au sein d’unités militaires et offrent à des jeunes collégiens ou lycéens, un premier contact avec le monde de la Défense. Pendant une année scolaire, les jeunes développent leur sens des valeurs et la cohésion. </a:t>
            </a:r>
          </a:p>
          <a:p>
            <a:endParaRPr lang="fr-FR" sz="2400" dirty="0" smtClean="0">
              <a:latin typeface="Script MT Bold" panose="03040602040607080904" pitchFamily="66" charset="0"/>
            </a:endParaRPr>
          </a:p>
          <a:p>
            <a:r>
              <a:rPr lang="fr-FR" sz="2400" dirty="0" smtClean="0">
                <a:latin typeface="Script MT Bold" panose="03040602040607080904" pitchFamily="66" charset="0"/>
              </a:rPr>
              <a:t>Encadrés par une équipe pédagogique composée de militaires et de professeurs de l’Education nationale, ils participent à des visites, à des activités sportives ou encore à des cérémonies…</a:t>
            </a:r>
          </a:p>
          <a:p>
            <a:pPr marL="0" indent="0">
              <a:buNone/>
            </a:pPr>
            <a:r>
              <a:rPr lang="fr-FR" sz="2400" dirty="0">
                <a:latin typeface="Script MT Bold" panose="03040602040607080904" pitchFamily="66" charset="0"/>
              </a:rPr>
              <a:t> </a:t>
            </a:r>
            <a:endParaRPr lang="fr-FR" sz="2400" dirty="0" smtClean="0">
              <a:latin typeface="Script MT Bold" panose="03040602040607080904" pitchFamily="66" charset="0"/>
            </a:endParaRPr>
          </a:p>
          <a:p>
            <a:r>
              <a:rPr lang="fr-FR" sz="2400" dirty="0" smtClean="0">
                <a:latin typeface="Script MT Bold" panose="03040602040607080904" pitchFamily="66" charset="0"/>
              </a:rPr>
              <a:t>Le dispositif compte 21 centres et accueille plus de 700 jeunes. 165 établissements participent au dispositif : 137 collèges dont 29 en réseau d’éducation prioritaire, ainsi que 28 lycées.</a:t>
            </a:r>
            <a:endParaRPr lang="fr-FR" sz="2400" dirty="0">
              <a:latin typeface="Script MT Bold" panose="03040602040607080904" pitchFamily="66" charset="0"/>
            </a:endParaRPr>
          </a:p>
        </p:txBody>
      </p:sp>
    </p:spTree>
    <p:extLst>
      <p:ext uri="{BB962C8B-B14F-4D97-AF65-F5344CB8AC3E}">
        <p14:creationId xmlns:p14="http://schemas.microsoft.com/office/powerpoint/2010/main" val="598515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274638"/>
            <a:ext cx="9515400" cy="1143000"/>
          </a:xfrm>
        </p:spPr>
        <p:txBody>
          <a:bodyPr>
            <a:normAutofit/>
          </a:bodyPr>
          <a:lstStyle/>
          <a:p>
            <a:pPr marL="342900" lvl="0" indent="-342900">
              <a:spcBef>
                <a:spcPct val="20000"/>
              </a:spcBef>
            </a:pPr>
            <a:r>
              <a:rPr lang="fr-FR" sz="2800" b="1" dirty="0">
                <a:solidFill>
                  <a:prstClr val="black"/>
                </a:solidFill>
                <a:latin typeface="Lucida Calligraphy" panose="03010101010101010101" pitchFamily="66" charset="0"/>
                <a:ea typeface="+mn-ea"/>
                <a:cs typeface="+mn-cs"/>
              </a:rPr>
              <a:t>Recrutement Armée de Terre et de la </a:t>
            </a:r>
            <a:r>
              <a:rPr lang="fr-FR" sz="2800" b="1" dirty="0" smtClean="0">
                <a:solidFill>
                  <a:prstClr val="black"/>
                </a:solidFill>
                <a:latin typeface="Lucida Calligraphy" panose="03010101010101010101" pitchFamily="66" charset="0"/>
                <a:ea typeface="+mn-ea"/>
                <a:cs typeface="+mn-cs"/>
              </a:rPr>
              <a:t>Marine</a:t>
            </a:r>
            <a:endParaRPr lang="fr-FR" sz="4000" b="1" dirty="0">
              <a:latin typeface="Lucida Calligraphy" panose="03010101010101010101" pitchFamily="66"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2776"/>
            <a:ext cx="2304256" cy="3456384"/>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060848"/>
            <a:ext cx="3890996" cy="2253034"/>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1412776"/>
            <a:ext cx="2304256" cy="3456384"/>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4590729"/>
            <a:ext cx="2304256" cy="998511"/>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152" y="5157192"/>
            <a:ext cx="1936608" cy="1512168"/>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848" y="5013176"/>
            <a:ext cx="1264404" cy="1693248"/>
          </a:xfrm>
          <a:prstGeom prst="rect">
            <a:avLst/>
          </a:prstGeom>
        </p:spPr>
      </p:pic>
    </p:spTree>
    <p:extLst>
      <p:ext uri="{BB962C8B-B14F-4D97-AF65-F5344CB8AC3E}">
        <p14:creationId xmlns:p14="http://schemas.microsoft.com/office/powerpoint/2010/main" val="3332233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274638"/>
            <a:ext cx="9515400" cy="1143000"/>
          </a:xfrm>
        </p:spPr>
        <p:txBody>
          <a:bodyPr>
            <a:normAutofit/>
          </a:bodyPr>
          <a:lstStyle/>
          <a:p>
            <a:pPr marL="342900" lvl="0" indent="-342900">
              <a:spcBef>
                <a:spcPct val="20000"/>
              </a:spcBef>
            </a:pPr>
            <a:r>
              <a:rPr lang="fr-FR" sz="2800" b="1" dirty="0">
                <a:solidFill>
                  <a:prstClr val="black"/>
                </a:solidFill>
                <a:latin typeface="Lucida Calligraphy" panose="03010101010101010101" pitchFamily="66" charset="0"/>
                <a:ea typeface="+mn-ea"/>
                <a:cs typeface="+mn-cs"/>
              </a:rPr>
              <a:t>Recrutement Armée de Terre et de la </a:t>
            </a:r>
            <a:r>
              <a:rPr lang="fr-FR" sz="2800" b="1" dirty="0" smtClean="0">
                <a:solidFill>
                  <a:prstClr val="black"/>
                </a:solidFill>
                <a:latin typeface="Lucida Calligraphy" panose="03010101010101010101" pitchFamily="66" charset="0"/>
                <a:ea typeface="+mn-ea"/>
                <a:cs typeface="+mn-cs"/>
              </a:rPr>
              <a:t>Marine</a:t>
            </a:r>
            <a:endParaRPr lang="fr-FR" sz="4000" b="1" dirty="0">
              <a:latin typeface="Lucida Calligraphy" panose="03010101010101010101" pitchFamily="66" charset="0"/>
            </a:endParaRPr>
          </a:p>
        </p:txBody>
      </p:sp>
      <p:pic>
        <p:nvPicPr>
          <p:cNvPr id="5" name="Espace réservé du contenu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351" t="41267" b="111"/>
          <a:stretch/>
        </p:blipFill>
        <p:spPr>
          <a:xfrm>
            <a:off x="4644008" y="2321168"/>
            <a:ext cx="4259627" cy="2686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9539" t="45539" r="32615" b="5020"/>
          <a:stretch/>
        </p:blipFill>
        <p:spPr>
          <a:xfrm>
            <a:off x="221958" y="2276873"/>
            <a:ext cx="4304542" cy="2759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95536" y="5157192"/>
            <a:ext cx="1994777" cy="584775"/>
          </a:xfrm>
          <a:prstGeom prst="rect">
            <a:avLst/>
          </a:prstGeom>
        </p:spPr>
        <p:txBody>
          <a:bodyPr wrap="none">
            <a:spAutoFit/>
          </a:bodyPr>
          <a:lstStyle/>
          <a:p>
            <a:pPr algn="ctr"/>
            <a:r>
              <a:rPr lang="fr-FR" sz="1600" dirty="0" smtClean="0">
                <a:solidFill>
                  <a:prstClr val="black"/>
                </a:solidFill>
                <a:latin typeface="Script MT Bold" panose="03040602040607080904" pitchFamily="66" charset="0"/>
              </a:rPr>
              <a:t>Matthieu </a:t>
            </a:r>
            <a:r>
              <a:rPr lang="fr-FR" sz="1600" dirty="0" err="1" smtClean="0">
                <a:solidFill>
                  <a:prstClr val="black"/>
                </a:solidFill>
                <a:latin typeface="Script MT Bold" panose="03040602040607080904" pitchFamily="66" charset="0"/>
              </a:rPr>
              <a:t>Drevon</a:t>
            </a:r>
            <a:endParaRPr lang="fr-FR" sz="1600" dirty="0" smtClean="0">
              <a:solidFill>
                <a:prstClr val="black"/>
              </a:solidFill>
              <a:latin typeface="Script MT Bold" panose="03040602040607080904" pitchFamily="66" charset="0"/>
            </a:endParaRPr>
          </a:p>
          <a:p>
            <a:pPr lvl="0" algn="ctr"/>
            <a:r>
              <a:rPr lang="fr-FR" sz="1600" dirty="0">
                <a:solidFill>
                  <a:prstClr val="black"/>
                </a:solidFill>
                <a:latin typeface="Script MT Bold" panose="03040602040607080904" pitchFamily="66" charset="0"/>
              </a:rPr>
              <a:t>Capitaine de vaisseau </a:t>
            </a:r>
          </a:p>
        </p:txBody>
      </p:sp>
      <p:sp>
        <p:nvSpPr>
          <p:cNvPr id="4" name="Rectangle 3"/>
          <p:cNvSpPr/>
          <p:nvPr/>
        </p:nvSpPr>
        <p:spPr>
          <a:xfrm>
            <a:off x="7164288" y="5157192"/>
            <a:ext cx="1755930" cy="584775"/>
          </a:xfrm>
          <a:prstGeom prst="rect">
            <a:avLst/>
          </a:prstGeom>
        </p:spPr>
        <p:txBody>
          <a:bodyPr wrap="none">
            <a:spAutoFit/>
          </a:bodyPr>
          <a:lstStyle/>
          <a:p>
            <a:pPr algn="ctr"/>
            <a:r>
              <a:rPr lang="fr-FR" sz="1600" dirty="0" smtClean="0">
                <a:solidFill>
                  <a:prstClr val="black"/>
                </a:solidFill>
                <a:latin typeface="Script MT Bold" panose="03040602040607080904" pitchFamily="66" charset="0"/>
              </a:rPr>
              <a:t>Emmanuel Dosseur</a:t>
            </a:r>
          </a:p>
          <a:p>
            <a:pPr algn="ctr"/>
            <a:r>
              <a:rPr lang="fr-FR" sz="1600" dirty="0">
                <a:solidFill>
                  <a:prstClr val="black"/>
                </a:solidFill>
                <a:latin typeface="Script MT Bold" panose="03040602040607080904" pitchFamily="66" charset="0"/>
              </a:rPr>
              <a:t>Lieutenant-colonel</a:t>
            </a:r>
            <a:endParaRPr lang="fr-FR" sz="2400" dirty="0"/>
          </a:p>
        </p:txBody>
      </p:sp>
      <p:sp>
        <p:nvSpPr>
          <p:cNvPr id="7" name="Rectangle 6"/>
          <p:cNvSpPr/>
          <p:nvPr/>
        </p:nvSpPr>
        <p:spPr>
          <a:xfrm>
            <a:off x="3203848" y="5157192"/>
            <a:ext cx="1091967" cy="584775"/>
          </a:xfrm>
          <a:prstGeom prst="rect">
            <a:avLst/>
          </a:prstGeom>
        </p:spPr>
        <p:txBody>
          <a:bodyPr wrap="none">
            <a:spAutoFit/>
          </a:bodyPr>
          <a:lstStyle/>
          <a:p>
            <a:pPr algn="ctr"/>
            <a:r>
              <a:rPr lang="fr-FR" sz="1600" dirty="0" smtClean="0">
                <a:solidFill>
                  <a:prstClr val="black"/>
                </a:solidFill>
                <a:latin typeface="Script MT Bold" panose="03040602040607080904" pitchFamily="66" charset="0"/>
              </a:rPr>
              <a:t>Morgane</a:t>
            </a:r>
          </a:p>
          <a:p>
            <a:pPr algn="ctr"/>
            <a:r>
              <a:rPr lang="fr-FR" sz="1600" dirty="0" smtClean="0">
                <a:solidFill>
                  <a:prstClr val="black"/>
                </a:solidFill>
                <a:latin typeface="Script MT Bold" panose="03040602040607080904" pitchFamily="66" charset="0"/>
              </a:rPr>
              <a:t> </a:t>
            </a:r>
            <a:r>
              <a:rPr lang="fr-FR" sz="1600" dirty="0">
                <a:solidFill>
                  <a:prstClr val="black"/>
                </a:solidFill>
                <a:latin typeface="Script MT Bold" panose="03040602040607080904" pitchFamily="66" charset="0"/>
              </a:rPr>
              <a:t>Lieutenant</a:t>
            </a:r>
            <a:endParaRPr lang="fr-FR" sz="2400" dirty="0"/>
          </a:p>
        </p:txBody>
      </p:sp>
      <p:sp>
        <p:nvSpPr>
          <p:cNvPr id="8" name="Rectangle 7"/>
          <p:cNvSpPr/>
          <p:nvPr/>
        </p:nvSpPr>
        <p:spPr>
          <a:xfrm>
            <a:off x="4788024" y="5148481"/>
            <a:ext cx="1806905" cy="584775"/>
          </a:xfrm>
          <a:prstGeom prst="rect">
            <a:avLst/>
          </a:prstGeom>
        </p:spPr>
        <p:txBody>
          <a:bodyPr wrap="none">
            <a:spAutoFit/>
          </a:bodyPr>
          <a:lstStyle/>
          <a:p>
            <a:pPr algn="ctr"/>
            <a:r>
              <a:rPr lang="fr-FR" sz="1600" dirty="0" smtClean="0">
                <a:solidFill>
                  <a:prstClr val="black"/>
                </a:solidFill>
                <a:latin typeface="Script MT Bold" panose="03040602040607080904" pitchFamily="66" charset="0"/>
              </a:rPr>
              <a:t>Aurore</a:t>
            </a:r>
          </a:p>
          <a:p>
            <a:pPr algn="ctr"/>
            <a:r>
              <a:rPr lang="fr-FR" sz="1600" dirty="0" smtClean="0">
                <a:solidFill>
                  <a:prstClr val="black"/>
                </a:solidFill>
                <a:latin typeface="Script MT Bold" panose="03040602040607080904" pitchFamily="66" charset="0"/>
              </a:rPr>
              <a:t>Aspirant </a:t>
            </a:r>
            <a:r>
              <a:rPr lang="fr-FR" sz="1600" dirty="0">
                <a:solidFill>
                  <a:prstClr val="black"/>
                </a:solidFill>
                <a:latin typeface="Script MT Bold" panose="03040602040607080904" pitchFamily="66" charset="0"/>
              </a:rPr>
              <a:t>de Marine</a:t>
            </a:r>
            <a:endParaRPr lang="fr-FR" sz="2400" dirty="0"/>
          </a:p>
        </p:txBody>
      </p:sp>
    </p:spTree>
    <p:extLst>
      <p:ext uri="{BB962C8B-B14F-4D97-AF65-F5344CB8AC3E}">
        <p14:creationId xmlns:p14="http://schemas.microsoft.com/office/powerpoint/2010/main" val="4167903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txBox="1">
            <a:spLocks noGrp="1"/>
          </p:cNvSpPr>
          <p:nvPr>
            <p:ph type="title"/>
          </p:nvPr>
        </p:nvSpPr>
        <p:spPr>
          <a:xfrm>
            <a:off x="0" y="260648"/>
            <a:ext cx="8928992" cy="892552"/>
          </a:xfrm>
          <a:prstGeom prst="rect">
            <a:avLst/>
          </a:prstGeom>
          <a:noFill/>
          <a:ln>
            <a:noFill/>
          </a:ln>
        </p:spPr>
        <p:txBody>
          <a:bodyPr wrap="square" rtlCol="0">
            <a:spAutoFit/>
          </a:bodyPr>
          <a:lstStyle/>
          <a:p>
            <a:pPr algn="ctr"/>
            <a:r>
              <a:rPr lang="fr-FR" sz="2600" b="1" dirty="0" smtClean="0">
                <a:latin typeface="Lucida Calligraphy" panose="03010101010101010101" pitchFamily="66" charset="0"/>
              </a:rPr>
              <a:t>Pourquoi et comment les armées s’adressent aux jeunes ?</a:t>
            </a:r>
            <a:endParaRPr lang="fr-FR" sz="2600" b="1" dirty="0">
              <a:latin typeface="Lucida Calligraphy" panose="03010101010101010101" pitchFamily="66" charset="0"/>
            </a:endParaRPr>
          </a:p>
        </p:txBody>
      </p:sp>
      <p:pic>
        <p:nvPicPr>
          <p:cNvPr id="5" name="Espace réservé du contenu 4"/>
          <p:cNvPicPr>
            <a:picLocks noGrp="1" noChangeAspect="1"/>
          </p:cNvPicPr>
          <p:nvPr>
            <p:ph idx="1"/>
          </p:nvPr>
        </p:nvPicPr>
        <p:blipFill rotWithShape="1">
          <a:blip r:embed="rId2">
            <a:extLst>
              <a:ext uri="{28A0092B-C50C-407E-A947-70E740481C1C}">
                <a14:useLocalDpi xmlns:a14="http://schemas.microsoft.com/office/drawing/2010/main" val="0"/>
              </a:ext>
            </a:extLst>
          </a:blip>
          <a:srcRect l="25803" r="27362" b="5523"/>
          <a:stretch/>
        </p:blipFill>
        <p:spPr>
          <a:xfrm>
            <a:off x="652054" y="1628800"/>
            <a:ext cx="2119746" cy="4275972"/>
          </a:xfrm>
          <a:prstGeom prst="rect">
            <a:avLst/>
          </a:prstGeom>
          <a:ln>
            <a:noFill/>
          </a:ln>
          <a:effectLst>
            <a:softEdge rad="112500"/>
          </a:effec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556792"/>
            <a:ext cx="3528392" cy="4401884"/>
          </a:xfrm>
          <a:prstGeom prst="rect">
            <a:avLst/>
          </a:prstGeom>
          <a:ln>
            <a:noFill/>
          </a:ln>
          <a:effectLst>
            <a:softEdge rad="112500"/>
          </a:effectLst>
        </p:spPr>
      </p:pic>
      <p:sp>
        <p:nvSpPr>
          <p:cNvPr id="8" name="Bulle ronde 7"/>
          <p:cNvSpPr/>
          <p:nvPr/>
        </p:nvSpPr>
        <p:spPr>
          <a:xfrm>
            <a:off x="2195736" y="1268760"/>
            <a:ext cx="2088232" cy="1152128"/>
          </a:xfrm>
          <a:prstGeom prst="wedgeEllipseCallout">
            <a:avLst>
              <a:gd name="adj1" fmla="val -55967"/>
              <a:gd name="adj2" fmla="val 49272"/>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a:off x="2843808" y="3068960"/>
            <a:ext cx="2232248" cy="720080"/>
          </a:xfrm>
          <a:prstGeom prst="rightArrow">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1560" y="5877272"/>
            <a:ext cx="1944216" cy="369332"/>
          </a:xfrm>
          <a:prstGeom prst="rect">
            <a:avLst/>
          </a:prstGeom>
          <a:noFill/>
        </p:spPr>
        <p:txBody>
          <a:bodyPr wrap="square" rtlCol="0">
            <a:spAutoFit/>
          </a:bodyPr>
          <a:lstStyle/>
          <a:p>
            <a:pPr algn="ctr"/>
            <a:r>
              <a:rPr lang="fr-FR" dirty="0">
                <a:latin typeface="Lucida Calligraphy" panose="03010101010101010101" pitchFamily="66" charset="0"/>
              </a:rPr>
              <a:t>M</a:t>
            </a:r>
            <a:r>
              <a:rPr lang="fr-FR" dirty="0" smtClean="0">
                <a:latin typeface="Lucida Calligraphy" panose="03010101010101010101" pitchFamily="66" charset="0"/>
              </a:rPr>
              <a:t>ilitaire</a:t>
            </a:r>
            <a:endParaRPr lang="fr-FR" dirty="0">
              <a:latin typeface="Lucida Calligraphy" panose="03010101010101010101" pitchFamily="66" charset="0"/>
            </a:endParaRPr>
          </a:p>
        </p:txBody>
      </p:sp>
      <p:sp>
        <p:nvSpPr>
          <p:cNvPr id="12" name="ZoneTexte 11"/>
          <p:cNvSpPr txBox="1"/>
          <p:nvPr/>
        </p:nvSpPr>
        <p:spPr>
          <a:xfrm>
            <a:off x="5292080" y="5949280"/>
            <a:ext cx="3384376" cy="369332"/>
          </a:xfrm>
          <a:prstGeom prst="rect">
            <a:avLst/>
          </a:prstGeom>
          <a:noFill/>
        </p:spPr>
        <p:txBody>
          <a:bodyPr wrap="square" rtlCol="0">
            <a:spAutoFit/>
          </a:bodyPr>
          <a:lstStyle/>
          <a:p>
            <a:pPr algn="ctr"/>
            <a:r>
              <a:rPr lang="fr-FR" dirty="0" smtClean="0">
                <a:latin typeface="Lucida Calligraphy" panose="03010101010101010101" pitchFamily="66" charset="0"/>
              </a:rPr>
              <a:t>Jeune avec téléphone</a:t>
            </a:r>
            <a:endParaRPr lang="fr-FR" dirty="0">
              <a:latin typeface="Lucida Calligraphy" panose="03010101010101010101" pitchFamily="66" charset="0"/>
            </a:endParaRPr>
          </a:p>
        </p:txBody>
      </p:sp>
    </p:spTree>
    <p:extLst>
      <p:ext uri="{BB962C8B-B14F-4D97-AF65-F5344CB8AC3E}">
        <p14:creationId xmlns:p14="http://schemas.microsoft.com/office/powerpoint/2010/main" val="22323628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274638"/>
            <a:ext cx="9515400" cy="1143000"/>
          </a:xfrm>
        </p:spPr>
        <p:txBody>
          <a:bodyPr>
            <a:normAutofit/>
          </a:bodyPr>
          <a:lstStyle/>
          <a:p>
            <a:pPr marL="342900" lvl="0" indent="-342900">
              <a:spcBef>
                <a:spcPct val="20000"/>
              </a:spcBef>
            </a:pPr>
            <a:r>
              <a:rPr lang="fr-FR" sz="2800" b="1" dirty="0">
                <a:solidFill>
                  <a:prstClr val="black"/>
                </a:solidFill>
                <a:latin typeface="Lucida Calligraphy" panose="03010101010101010101" pitchFamily="66" charset="0"/>
                <a:ea typeface="+mn-ea"/>
                <a:cs typeface="+mn-cs"/>
              </a:rPr>
              <a:t>Recrutement Armée de Terre et de la </a:t>
            </a:r>
            <a:r>
              <a:rPr lang="fr-FR" sz="2800" b="1" dirty="0" smtClean="0">
                <a:solidFill>
                  <a:prstClr val="black"/>
                </a:solidFill>
                <a:latin typeface="Lucida Calligraphy" panose="03010101010101010101" pitchFamily="66" charset="0"/>
                <a:ea typeface="+mn-ea"/>
                <a:cs typeface="+mn-cs"/>
              </a:rPr>
              <a:t>Marine</a:t>
            </a:r>
            <a:endParaRPr lang="fr-FR" sz="4000" b="1" dirty="0">
              <a:latin typeface="Lucida Calligraphy" panose="03010101010101010101" pitchFamily="66" charset="0"/>
            </a:endParaRPr>
          </a:p>
        </p:txBody>
      </p:sp>
      <p:sp>
        <p:nvSpPr>
          <p:cNvPr id="3" name="Espace réservé du contenu 2"/>
          <p:cNvSpPr>
            <a:spLocks noGrp="1"/>
          </p:cNvSpPr>
          <p:nvPr>
            <p:ph idx="1"/>
          </p:nvPr>
        </p:nvSpPr>
        <p:spPr>
          <a:xfrm>
            <a:off x="457200" y="1711349"/>
            <a:ext cx="8229600" cy="4958011"/>
          </a:xfrm>
        </p:spPr>
        <p:txBody>
          <a:bodyPr>
            <a:noAutofit/>
          </a:bodyPr>
          <a:lstStyle/>
          <a:p>
            <a:r>
              <a:rPr lang="fr-FR" sz="2400" dirty="0" smtClean="0">
                <a:latin typeface="Script MT Bold" panose="03040602040607080904" pitchFamily="66" charset="0"/>
              </a:rPr>
              <a:t> Chaque année, les armées recrutent du niveau 3</a:t>
            </a:r>
            <a:r>
              <a:rPr lang="fr-FR" sz="2400" baseline="30000" dirty="0" smtClean="0">
                <a:latin typeface="Script MT Bold" panose="03040602040607080904" pitchFamily="66" charset="0"/>
              </a:rPr>
              <a:t>ème</a:t>
            </a:r>
            <a:r>
              <a:rPr lang="fr-FR" sz="2400" dirty="0" smtClean="0">
                <a:latin typeface="Script MT Bold" panose="03040602040607080904" pitchFamily="66" charset="0"/>
              </a:rPr>
              <a:t> à Bac +5</a:t>
            </a:r>
          </a:p>
          <a:p>
            <a:pPr marL="0" indent="0">
              <a:buNone/>
            </a:pPr>
            <a:r>
              <a:rPr lang="fr-FR" sz="2400" dirty="0">
                <a:latin typeface="Script MT Bold" panose="03040602040607080904" pitchFamily="66" charset="0"/>
              </a:rPr>
              <a:t> </a:t>
            </a:r>
            <a:endParaRPr lang="fr-FR" sz="2400" dirty="0" smtClean="0">
              <a:latin typeface="Script MT Bold" panose="03040602040607080904" pitchFamily="66" charset="0"/>
            </a:endParaRPr>
          </a:p>
          <a:p>
            <a:pPr marL="0" indent="0">
              <a:buNone/>
            </a:pPr>
            <a:r>
              <a:rPr lang="fr-FR" sz="2400" dirty="0">
                <a:latin typeface="Script MT Bold" panose="03040602040607080904" pitchFamily="66" charset="0"/>
              </a:rPr>
              <a:t>P</a:t>
            </a:r>
            <a:r>
              <a:rPr lang="fr-FR" sz="2400" dirty="0" smtClean="0">
                <a:latin typeface="Script MT Bold" panose="03040602040607080904" pitchFamily="66" charset="0"/>
              </a:rPr>
              <a:t>our 2018 :</a:t>
            </a:r>
          </a:p>
          <a:p>
            <a:pPr marL="0" indent="0">
              <a:buNone/>
            </a:pPr>
            <a:r>
              <a:rPr lang="fr-FR" sz="2400" dirty="0">
                <a:latin typeface="Script MT Bold" panose="03040602040607080904" pitchFamily="66" charset="0"/>
              </a:rPr>
              <a:t> </a:t>
            </a:r>
            <a:endParaRPr lang="fr-FR" sz="2400" dirty="0" smtClean="0">
              <a:latin typeface="Script MT Bold" panose="03040602040607080904" pitchFamily="66" charset="0"/>
            </a:endParaRPr>
          </a:p>
          <a:p>
            <a:pPr marL="0" indent="0">
              <a:buNone/>
            </a:pPr>
            <a:r>
              <a:rPr lang="fr-FR" sz="2400" dirty="0" smtClean="0">
                <a:latin typeface="Script MT Bold" panose="03040602040607080904" pitchFamily="66" charset="0"/>
              </a:rPr>
              <a:t>- Armée de Terre      :  15 000 postes</a:t>
            </a:r>
          </a:p>
          <a:p>
            <a:pPr marL="0" indent="0">
              <a:buNone/>
            </a:pPr>
            <a:r>
              <a:rPr lang="fr-FR" sz="2400" dirty="0" smtClean="0">
                <a:latin typeface="Script MT Bold" panose="03040602040607080904" pitchFamily="66" charset="0"/>
              </a:rPr>
              <a:t>- Marine nationale  :    3 800 postes </a:t>
            </a:r>
          </a:p>
          <a:p>
            <a:pPr marL="0" indent="0">
              <a:buNone/>
            </a:pPr>
            <a:r>
              <a:rPr lang="fr-FR" sz="2400" dirty="0" smtClean="0">
                <a:latin typeface="Script MT Bold" panose="03040602040607080904" pitchFamily="66" charset="0"/>
              </a:rPr>
              <a:t>- Armée de l’Air      :    3 400 postes</a:t>
            </a:r>
          </a:p>
          <a:p>
            <a:pPr marL="0" indent="0">
              <a:buNone/>
            </a:pPr>
            <a:endParaRPr lang="fr-FR" sz="2400" dirty="0" smtClean="0">
              <a:latin typeface="Script MT Bold" panose="03040602040607080904" pitchFamily="66" charset="0"/>
            </a:endParaRPr>
          </a:p>
          <a:p>
            <a:r>
              <a:rPr lang="fr-FR" sz="2400" dirty="0" smtClean="0">
                <a:latin typeface="Script MT Bold" panose="03040602040607080904" pitchFamily="66" charset="0"/>
              </a:rPr>
              <a:t>4 173 civils seront recrutés par le ministère des Armées</a:t>
            </a:r>
            <a:endParaRPr lang="fr-FR" sz="2400" dirty="0">
              <a:latin typeface="Script MT Bold" panose="03040602040607080904" pitchFamily="66" charset="0"/>
            </a:endParaRPr>
          </a:p>
        </p:txBody>
      </p:sp>
    </p:spTree>
    <p:extLst>
      <p:ext uri="{BB962C8B-B14F-4D97-AF65-F5344CB8AC3E}">
        <p14:creationId xmlns:p14="http://schemas.microsoft.com/office/powerpoint/2010/main" val="4002112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342900" lvl="0" indent="-342900">
              <a:spcBef>
                <a:spcPct val="20000"/>
              </a:spcBef>
            </a:pPr>
            <a:r>
              <a:rPr lang="fr-FR" sz="3200" b="1" dirty="0">
                <a:solidFill>
                  <a:prstClr val="black"/>
                </a:solidFill>
                <a:latin typeface="Lucida Calligraphy" panose="03010101010101010101" pitchFamily="66" charset="0"/>
                <a:ea typeface="+mn-ea"/>
                <a:cs typeface="+mn-cs"/>
              </a:rPr>
              <a:t>Nous remercions</a:t>
            </a:r>
            <a:r>
              <a:rPr lang="fr-FR" sz="3200" b="1" dirty="0" smtClean="0">
                <a:solidFill>
                  <a:prstClr val="black"/>
                </a:solidFill>
                <a:latin typeface="Lucida Calligraphy" panose="03010101010101010101" pitchFamily="66" charset="0"/>
                <a:ea typeface="+mn-ea"/>
                <a:cs typeface="+mn-cs"/>
              </a:rPr>
              <a:t>…</a:t>
            </a:r>
            <a:endParaRPr lang="fr-FR" b="1" dirty="0">
              <a:latin typeface="Lucida Calligraphy" panose="03010101010101010101" pitchFamily="66"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6016" y="4530482"/>
            <a:ext cx="3312368" cy="1418798"/>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9094" t="19299" r="13238" b="23250"/>
          <a:stretch/>
        </p:blipFill>
        <p:spPr>
          <a:xfrm>
            <a:off x="3419872" y="3212976"/>
            <a:ext cx="2520280" cy="975819"/>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1628800"/>
            <a:ext cx="2520280" cy="1229488"/>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4581128"/>
            <a:ext cx="3240360" cy="1403305"/>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rotWithShape="1">
          <a:blip r:embed="rId6">
            <a:extLst>
              <a:ext uri="{28A0092B-C50C-407E-A947-70E740481C1C}">
                <a14:useLocalDpi xmlns:a14="http://schemas.microsoft.com/office/drawing/2010/main" val="0"/>
              </a:ext>
            </a:extLst>
          </a:blip>
          <a:srcRect l="27082" t="33345" r="26149" b="41145"/>
          <a:stretch/>
        </p:blipFill>
        <p:spPr>
          <a:xfrm>
            <a:off x="6012161" y="3212976"/>
            <a:ext cx="3024336" cy="824818"/>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rotWithShape="1">
          <a:blip r:embed="rId7">
            <a:extLst>
              <a:ext uri="{28A0092B-C50C-407E-A947-70E740481C1C}">
                <a14:useLocalDpi xmlns:a14="http://schemas.microsoft.com/office/drawing/2010/main" val="0"/>
              </a:ext>
            </a:extLst>
          </a:blip>
          <a:srcRect l="8597" t="19459" r="9876" b="16459"/>
          <a:stretch/>
        </p:blipFill>
        <p:spPr>
          <a:xfrm>
            <a:off x="107504" y="1628800"/>
            <a:ext cx="3064152" cy="1200243"/>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512" y="3284984"/>
            <a:ext cx="3074881" cy="936104"/>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rotWithShape="1">
          <a:blip r:embed="rId9" cstate="print">
            <a:extLst>
              <a:ext uri="{28A0092B-C50C-407E-A947-70E740481C1C}">
                <a14:useLocalDpi xmlns:a14="http://schemas.microsoft.com/office/drawing/2010/main" val="0"/>
              </a:ext>
            </a:extLst>
          </a:blip>
          <a:srcRect l="13538" t="23526" r="12462" b="19228"/>
          <a:stretch/>
        </p:blipFill>
        <p:spPr>
          <a:xfrm>
            <a:off x="3347864" y="1628800"/>
            <a:ext cx="2605352" cy="12241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44287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normAutofit/>
          </a:bodyPr>
          <a:lstStyle/>
          <a:p>
            <a:pPr marL="342900" lvl="0" indent="-342900">
              <a:spcBef>
                <a:spcPct val="20000"/>
              </a:spcBef>
            </a:pPr>
            <a:r>
              <a:rPr lang="fr-FR" sz="2800" b="1" dirty="0">
                <a:solidFill>
                  <a:prstClr val="black"/>
                </a:solidFill>
                <a:latin typeface="Lucida Calligraphy" panose="03010101010101010101" pitchFamily="66" charset="0"/>
                <a:ea typeface="+mn-ea"/>
                <a:cs typeface="+mn-cs"/>
              </a:rPr>
              <a:t>Souvenirs de la commission </a:t>
            </a:r>
            <a:r>
              <a:rPr lang="fr-FR" sz="2800" b="1" dirty="0" smtClean="0">
                <a:solidFill>
                  <a:prstClr val="black"/>
                </a:solidFill>
                <a:latin typeface="Lucida Calligraphy" panose="03010101010101010101" pitchFamily="66" charset="0"/>
                <a:ea typeface="+mn-ea"/>
                <a:cs typeface="+mn-cs"/>
              </a:rPr>
              <a:t>armées-jeunesse</a:t>
            </a:r>
            <a:endParaRPr lang="fr-FR" sz="4000" b="1" dirty="0">
              <a:latin typeface="Lucida Calligraphy" panose="03010101010101010101" pitchFamily="66" charset="0"/>
            </a:endParaRP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673" b="4810"/>
          <a:stretch/>
        </p:blipFill>
        <p:spPr>
          <a:xfrm>
            <a:off x="827584" y="1556792"/>
            <a:ext cx="7560840" cy="5076165"/>
          </a:xfrm>
          <a:prstGeom prst="rect">
            <a:avLst/>
          </a:prstGeom>
          <a:ln>
            <a:noFill/>
          </a:ln>
          <a:effectLst>
            <a:softEdge rad="112500"/>
          </a:effectLst>
        </p:spPr>
      </p:pic>
      <p:sp>
        <p:nvSpPr>
          <p:cNvPr id="5" name="ZoneTexte 4"/>
          <p:cNvSpPr txBox="1"/>
          <p:nvPr/>
        </p:nvSpPr>
        <p:spPr>
          <a:xfrm>
            <a:off x="1619672" y="3501008"/>
            <a:ext cx="1584176" cy="400110"/>
          </a:xfrm>
          <a:prstGeom prst="rect">
            <a:avLst/>
          </a:prstGeom>
          <a:noFill/>
        </p:spPr>
        <p:txBody>
          <a:bodyPr wrap="square" rtlCol="0">
            <a:spAutoFit/>
          </a:bodyPr>
          <a:lstStyle/>
          <a:p>
            <a:pPr algn="ctr"/>
            <a:r>
              <a:rPr lang="fr-FR" sz="2000" dirty="0" smtClean="0">
                <a:latin typeface="Lucida Calligraphy" panose="03010101010101010101" pitchFamily="66" charset="0"/>
              </a:rPr>
              <a:t>écouteurs</a:t>
            </a:r>
            <a:endParaRPr lang="fr-FR" sz="2000" dirty="0">
              <a:latin typeface="Lucida Calligraphy" panose="03010101010101010101" pitchFamily="66" charset="0"/>
            </a:endParaRPr>
          </a:p>
        </p:txBody>
      </p:sp>
      <p:sp>
        <p:nvSpPr>
          <p:cNvPr id="6" name="ZoneTexte 5"/>
          <p:cNvSpPr txBox="1"/>
          <p:nvPr/>
        </p:nvSpPr>
        <p:spPr>
          <a:xfrm>
            <a:off x="1547664" y="6165304"/>
            <a:ext cx="1584176" cy="400110"/>
          </a:xfrm>
          <a:prstGeom prst="rect">
            <a:avLst/>
          </a:prstGeom>
          <a:noFill/>
        </p:spPr>
        <p:txBody>
          <a:bodyPr wrap="square" rtlCol="0">
            <a:spAutoFit/>
          </a:bodyPr>
          <a:lstStyle/>
          <a:p>
            <a:pPr algn="ctr"/>
            <a:r>
              <a:rPr lang="fr-FR" sz="2000" dirty="0" smtClean="0">
                <a:latin typeface="Lucida Calligraphy" panose="03010101010101010101" pitchFamily="66" charset="0"/>
              </a:rPr>
              <a:t>médaille</a:t>
            </a:r>
            <a:endParaRPr lang="fr-FR" sz="2000" dirty="0">
              <a:latin typeface="Lucida Calligraphy" panose="03010101010101010101" pitchFamily="66" charset="0"/>
            </a:endParaRPr>
          </a:p>
        </p:txBody>
      </p:sp>
      <p:sp>
        <p:nvSpPr>
          <p:cNvPr id="7" name="ZoneTexte 6"/>
          <p:cNvSpPr txBox="1"/>
          <p:nvPr/>
        </p:nvSpPr>
        <p:spPr>
          <a:xfrm rot="16200000">
            <a:off x="3203848" y="3701643"/>
            <a:ext cx="1080120" cy="400110"/>
          </a:xfrm>
          <a:prstGeom prst="rect">
            <a:avLst/>
          </a:prstGeom>
          <a:noFill/>
        </p:spPr>
        <p:txBody>
          <a:bodyPr wrap="square" rtlCol="0">
            <a:spAutoFit/>
          </a:bodyPr>
          <a:lstStyle/>
          <a:p>
            <a:pPr algn="ctr"/>
            <a:r>
              <a:rPr lang="fr-FR" sz="2000" dirty="0" smtClean="0">
                <a:latin typeface="Lucida Calligraphy" panose="03010101010101010101" pitchFamily="66" charset="0"/>
              </a:rPr>
              <a:t>stylo</a:t>
            </a:r>
            <a:endParaRPr lang="fr-FR" sz="2000" dirty="0">
              <a:latin typeface="Lucida Calligraphy" panose="03010101010101010101" pitchFamily="66" charset="0"/>
            </a:endParaRPr>
          </a:p>
        </p:txBody>
      </p:sp>
      <p:sp>
        <p:nvSpPr>
          <p:cNvPr id="8" name="ZoneTexte 7"/>
          <p:cNvSpPr txBox="1"/>
          <p:nvPr/>
        </p:nvSpPr>
        <p:spPr>
          <a:xfrm>
            <a:off x="5652120" y="5013176"/>
            <a:ext cx="1512168" cy="400110"/>
          </a:xfrm>
          <a:prstGeom prst="rect">
            <a:avLst/>
          </a:prstGeom>
          <a:noFill/>
        </p:spPr>
        <p:txBody>
          <a:bodyPr wrap="square" rtlCol="0">
            <a:spAutoFit/>
          </a:bodyPr>
          <a:lstStyle/>
          <a:p>
            <a:pPr algn="ctr"/>
            <a:r>
              <a:rPr lang="fr-FR" sz="2000" dirty="0" smtClean="0">
                <a:solidFill>
                  <a:schemeClr val="bg1"/>
                </a:solidFill>
                <a:latin typeface="Lucida Calligraphy" panose="03010101010101010101" pitchFamily="66" charset="0"/>
              </a:rPr>
              <a:t>carnet</a:t>
            </a:r>
            <a:endParaRPr lang="fr-FR" sz="2000" dirty="0">
              <a:solidFill>
                <a:schemeClr val="bg1"/>
              </a:solidFill>
              <a:latin typeface="Lucida Calligraphy" panose="03010101010101010101" pitchFamily="66" charset="0"/>
            </a:endParaRPr>
          </a:p>
        </p:txBody>
      </p:sp>
    </p:spTree>
    <p:extLst>
      <p:ext uri="{BB962C8B-B14F-4D97-AF65-F5344CB8AC3E}">
        <p14:creationId xmlns:p14="http://schemas.microsoft.com/office/powerpoint/2010/main" val="17244765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0191"/>
          <a:stretch/>
        </p:blipFill>
        <p:spPr>
          <a:xfrm>
            <a:off x="107504" y="980728"/>
            <a:ext cx="8928992" cy="4856653"/>
          </a:xfrm>
        </p:spPr>
      </p:pic>
      <p:sp>
        <p:nvSpPr>
          <p:cNvPr id="5" name="Rectangle 4"/>
          <p:cNvSpPr/>
          <p:nvPr/>
        </p:nvSpPr>
        <p:spPr>
          <a:xfrm>
            <a:off x="2843808" y="3068960"/>
            <a:ext cx="3096344" cy="172819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 name="Titre 1"/>
          <p:cNvSpPr>
            <a:spLocks noGrp="1"/>
          </p:cNvSpPr>
          <p:nvPr>
            <p:ph type="title"/>
          </p:nvPr>
        </p:nvSpPr>
        <p:spPr>
          <a:xfrm>
            <a:off x="2843808" y="3068960"/>
            <a:ext cx="3024336" cy="1656184"/>
          </a:xfrm>
        </p:spPr>
        <p:txBody>
          <a:bodyPr/>
          <a:lstStyle/>
          <a:p>
            <a:r>
              <a:rPr lang="fr-FR" sz="8000" b="1" dirty="0" smtClean="0">
                <a:ln w="28575">
                  <a:solidFill>
                    <a:srgbClr val="C00000"/>
                  </a:solidFill>
                  <a:prstDash val="solid"/>
                  <a:miter lim="800000"/>
                </a:ln>
                <a:noFill/>
                <a:effectLst>
                  <a:outerShdw blurRad="25500" dist="23000" dir="7020000" algn="tl">
                    <a:srgbClr val="000000">
                      <a:alpha val="50000"/>
                    </a:srgbClr>
                  </a:outerShdw>
                </a:effectLst>
                <a:latin typeface="Lucida Calligraphy" panose="03010101010101010101" pitchFamily="66" charset="0"/>
              </a:rPr>
              <a:t>Fin</a:t>
            </a:r>
            <a:r>
              <a:rPr lang="fr-FR" dirty="0" smtClean="0"/>
              <a:t> </a:t>
            </a:r>
            <a:endParaRPr lang="fr-FR" dirty="0"/>
          </a:p>
        </p:txBody>
      </p:sp>
      <p:sp>
        <p:nvSpPr>
          <p:cNvPr id="10" name="Explosion 1 9"/>
          <p:cNvSpPr/>
          <p:nvPr/>
        </p:nvSpPr>
        <p:spPr>
          <a:xfrm>
            <a:off x="179512" y="5661248"/>
            <a:ext cx="1080120" cy="1080120"/>
          </a:xfrm>
          <a:prstGeom prst="irregularSeal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xplosion 1 10"/>
          <p:cNvSpPr/>
          <p:nvPr/>
        </p:nvSpPr>
        <p:spPr>
          <a:xfrm>
            <a:off x="251520" y="116632"/>
            <a:ext cx="1080120" cy="1080120"/>
          </a:xfrm>
          <a:prstGeom prst="irregularSeal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xplosion 1 11"/>
          <p:cNvSpPr/>
          <p:nvPr/>
        </p:nvSpPr>
        <p:spPr>
          <a:xfrm>
            <a:off x="7884368" y="116632"/>
            <a:ext cx="1080120" cy="1080120"/>
          </a:xfrm>
          <a:prstGeom prst="irregularSeal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xplosion 1 12"/>
          <p:cNvSpPr/>
          <p:nvPr/>
        </p:nvSpPr>
        <p:spPr>
          <a:xfrm>
            <a:off x="7884368" y="5661248"/>
            <a:ext cx="1080120" cy="1080120"/>
          </a:xfrm>
          <a:prstGeom prst="irregularSeal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3689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143000"/>
          </a:xfrm>
        </p:spPr>
        <p:txBody>
          <a:bodyPr/>
          <a:lstStyle/>
          <a:p>
            <a:r>
              <a:rPr lang="fr-FR" sz="4000" b="1" dirty="0" smtClean="0">
                <a:latin typeface="Lucida Calligraphy" panose="03010101010101010101" pitchFamily="66" charset="0"/>
              </a:rPr>
              <a:t>Sommaire</a:t>
            </a:r>
            <a:r>
              <a:rPr lang="fr-FR" dirty="0" smtClean="0"/>
              <a:t> </a:t>
            </a:r>
            <a:endParaRPr lang="fr-FR" dirty="0"/>
          </a:p>
        </p:txBody>
      </p:sp>
      <p:sp>
        <p:nvSpPr>
          <p:cNvPr id="3" name="Espace réservé du contenu 2"/>
          <p:cNvSpPr>
            <a:spLocks noGrp="1"/>
          </p:cNvSpPr>
          <p:nvPr>
            <p:ph idx="1"/>
          </p:nvPr>
        </p:nvSpPr>
        <p:spPr>
          <a:xfrm>
            <a:off x="107504" y="1268760"/>
            <a:ext cx="9036496" cy="5328592"/>
          </a:xfrm>
        </p:spPr>
        <p:txBody>
          <a:bodyPr>
            <a:noAutofit/>
          </a:bodyPr>
          <a:lstStyle/>
          <a:p>
            <a:r>
              <a:rPr lang="fr-FR" dirty="0">
                <a:latin typeface="Script MT Bold" panose="03040602040607080904" pitchFamily="66" charset="0"/>
              </a:rPr>
              <a:t>Où se situe l’Amphithéâtre Foch ?</a:t>
            </a:r>
          </a:p>
          <a:p>
            <a:r>
              <a:rPr lang="fr-FR" dirty="0" smtClean="0">
                <a:latin typeface="Script MT Bold" panose="03040602040607080904" pitchFamily="66" charset="0"/>
              </a:rPr>
              <a:t>Programme de la soirée</a:t>
            </a:r>
          </a:p>
          <a:p>
            <a:r>
              <a:rPr lang="fr-FR" dirty="0" smtClean="0">
                <a:latin typeface="Script MT Bold" panose="03040602040607080904" pitchFamily="66" charset="0"/>
              </a:rPr>
              <a:t>Commission armée-jeunesse qu’est ce que c’est ?</a:t>
            </a:r>
          </a:p>
          <a:p>
            <a:r>
              <a:rPr lang="fr-FR" dirty="0">
                <a:latin typeface="Script MT Bold" panose="03040602040607080904" pitchFamily="66" charset="0"/>
              </a:rPr>
              <a:t>F</a:t>
            </a:r>
            <a:r>
              <a:rPr lang="fr-FR" dirty="0" smtClean="0">
                <a:latin typeface="Script MT Bold" panose="03040602040607080904" pitchFamily="66" charset="0"/>
              </a:rPr>
              <a:t>ilm « Allons enfants ! » </a:t>
            </a:r>
          </a:p>
          <a:p>
            <a:r>
              <a:rPr lang="fr-FR" dirty="0" smtClean="0">
                <a:latin typeface="Script MT Bold" panose="03040602040607080904" pitchFamily="66" charset="0"/>
              </a:rPr>
              <a:t>Service militaire volontaire</a:t>
            </a:r>
          </a:p>
          <a:p>
            <a:r>
              <a:rPr lang="fr-FR" dirty="0" smtClean="0">
                <a:latin typeface="Script MT Bold" panose="03040602040607080904" pitchFamily="66" charset="0"/>
              </a:rPr>
              <a:t>Les Cadets de la défense</a:t>
            </a:r>
          </a:p>
          <a:p>
            <a:r>
              <a:rPr lang="fr-FR" dirty="0" smtClean="0">
                <a:latin typeface="Script MT Bold" panose="03040602040607080904" pitchFamily="66" charset="0"/>
              </a:rPr>
              <a:t>Recrutement Armée de Terre et de la Marine</a:t>
            </a:r>
          </a:p>
          <a:p>
            <a:r>
              <a:rPr lang="fr-FR" dirty="0" smtClean="0">
                <a:latin typeface="Script MT Bold" panose="03040602040607080904" pitchFamily="66" charset="0"/>
              </a:rPr>
              <a:t>Nous remercions…</a:t>
            </a:r>
          </a:p>
          <a:p>
            <a:r>
              <a:rPr lang="fr-FR" dirty="0" smtClean="0">
                <a:latin typeface="Script MT Bold" panose="03040602040607080904" pitchFamily="66" charset="0"/>
              </a:rPr>
              <a:t>Souvenirs de la commission armée-jeunesse</a:t>
            </a:r>
            <a:endParaRPr lang="fr-FR" dirty="0">
              <a:latin typeface="Script MT Bold" panose="03040602040607080904" pitchFamily="66" charset="0"/>
            </a:endParaRP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14307" r="14309"/>
          <a:stretch/>
        </p:blipFill>
        <p:spPr>
          <a:xfrm>
            <a:off x="6481116" y="188640"/>
            <a:ext cx="2396474" cy="1080120"/>
          </a:xfrm>
          <a:prstGeom prst="rect">
            <a:avLst/>
          </a:prstGeom>
        </p:spPr>
      </p:pic>
    </p:spTree>
    <p:extLst>
      <p:ext uri="{BB962C8B-B14F-4D97-AF65-F5344CB8AC3E}">
        <p14:creationId xmlns:p14="http://schemas.microsoft.com/office/powerpoint/2010/main" val="2295402473"/>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256"/>
            <a:ext cx="8229600" cy="1143000"/>
          </a:xfrm>
        </p:spPr>
        <p:txBody>
          <a:bodyPr>
            <a:normAutofit/>
          </a:bodyPr>
          <a:lstStyle/>
          <a:p>
            <a:pPr marL="420624" lvl="0" indent="-384048">
              <a:spcBef>
                <a:spcPct val="20000"/>
              </a:spcBef>
            </a:pPr>
            <a:r>
              <a:rPr lang="fr-FR" sz="3200" b="1" dirty="0">
                <a:latin typeface="Lucida Calligraphy" panose="03010101010101010101" pitchFamily="66" charset="0"/>
                <a:ea typeface="+mn-ea"/>
                <a:cs typeface="+mn-cs"/>
              </a:rPr>
              <a:t>Où se situe l’Amphithéâtre Foch </a:t>
            </a:r>
            <a:r>
              <a:rPr lang="fr-FR" sz="3200" b="1" dirty="0" smtClean="0">
                <a:latin typeface="Lucida Calligraphy" panose="03010101010101010101" pitchFamily="66" charset="0"/>
                <a:ea typeface="+mn-ea"/>
                <a:cs typeface="+mn-cs"/>
              </a:rPr>
              <a:t>?</a:t>
            </a:r>
            <a:endParaRPr lang="fr-FR" sz="5400" b="1"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80728"/>
            <a:ext cx="4452958" cy="3024336"/>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573016"/>
            <a:ext cx="4176464" cy="2996613"/>
          </a:xfrm>
          <a:prstGeom prst="rect">
            <a:avLst/>
          </a:prstGeom>
          <a:ln>
            <a:noFill/>
          </a:ln>
          <a:effectLst>
            <a:outerShdw blurRad="292100" dist="139700" dir="2700000" algn="tl" rotWithShape="0">
              <a:srgbClr val="333333">
                <a:alpha val="65000"/>
              </a:srgbClr>
            </a:outerShdw>
          </a:effectLst>
        </p:spPr>
      </p:pic>
      <p:sp>
        <p:nvSpPr>
          <p:cNvPr id="8" name="Flèche courbée vers le bas 7"/>
          <p:cNvSpPr/>
          <p:nvPr/>
        </p:nvSpPr>
        <p:spPr>
          <a:xfrm rot="2109382" flipH="1">
            <a:off x="4582404" y="1420214"/>
            <a:ext cx="3187649" cy="1296090"/>
          </a:xfrm>
          <a:prstGeom prst="curvedDownArrow">
            <a:avLst>
              <a:gd name="adj1" fmla="val 25000"/>
              <a:gd name="adj2" fmla="val 50000"/>
              <a:gd name="adj3" fmla="val 3571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Flèche courbée vers le bas 9"/>
          <p:cNvSpPr/>
          <p:nvPr/>
        </p:nvSpPr>
        <p:spPr>
          <a:xfrm rot="1816900" flipH="1" flipV="1">
            <a:off x="1384426" y="4737368"/>
            <a:ext cx="3063284" cy="1321845"/>
          </a:xfrm>
          <a:prstGeom prst="curvedDownArrow">
            <a:avLst>
              <a:gd name="adj1" fmla="val 25000"/>
              <a:gd name="adj2" fmla="val 50000"/>
              <a:gd name="adj3" fmla="val 3571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263168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3752"/>
            <a:ext cx="7776864" cy="1143000"/>
          </a:xfrm>
        </p:spPr>
        <p:txBody>
          <a:bodyPr>
            <a:normAutofit/>
          </a:bodyPr>
          <a:lstStyle/>
          <a:p>
            <a:pPr marL="420624" lvl="0" indent="-384048">
              <a:spcBef>
                <a:spcPct val="20000"/>
              </a:spcBef>
            </a:pPr>
            <a:r>
              <a:rPr lang="fr-FR" sz="3200" b="1" dirty="0">
                <a:latin typeface="Lucida Calligraphy" panose="03010101010101010101" pitchFamily="66" charset="0"/>
                <a:ea typeface="+mn-ea"/>
                <a:cs typeface="+mn-cs"/>
              </a:rPr>
              <a:t>Où se situe l’Amphithéâtre Foch </a:t>
            </a:r>
            <a:r>
              <a:rPr lang="fr-FR" sz="3200" b="1" dirty="0" smtClean="0">
                <a:latin typeface="Lucida Calligraphy" panose="03010101010101010101" pitchFamily="66" charset="0"/>
                <a:ea typeface="+mn-ea"/>
                <a:cs typeface="+mn-cs"/>
              </a:rPr>
              <a:t>?</a:t>
            </a:r>
            <a:endParaRPr lang="fr-FR" sz="5400" b="1" dirty="0"/>
          </a:p>
        </p:txBody>
      </p:sp>
      <p:sp>
        <p:nvSpPr>
          <p:cNvPr id="3" name="Espace réservé du contenu 2"/>
          <p:cNvSpPr>
            <a:spLocks noGrp="1"/>
          </p:cNvSpPr>
          <p:nvPr>
            <p:ph idx="1"/>
          </p:nvPr>
        </p:nvSpPr>
        <p:spPr>
          <a:xfrm>
            <a:off x="251520" y="1628800"/>
            <a:ext cx="8712968" cy="4525963"/>
          </a:xfrm>
        </p:spPr>
        <p:txBody>
          <a:bodyPr>
            <a:normAutofit/>
          </a:bodyPr>
          <a:lstStyle/>
          <a:p>
            <a:r>
              <a:rPr lang="fr-FR" sz="2800" dirty="0" smtClean="0">
                <a:latin typeface="Script MT Bold" panose="03040602040607080904" pitchFamily="66" charset="0"/>
              </a:rPr>
              <a:t> Cet amphithéâtre se situe à Paris plus précisément à l’Ecole militaire.</a:t>
            </a:r>
          </a:p>
          <a:p>
            <a:pPr marL="36576" indent="0">
              <a:buNone/>
            </a:pPr>
            <a:endParaRPr lang="fr-FR" sz="2800" dirty="0" smtClean="0">
              <a:latin typeface="Script MT Bold" panose="03040602040607080904" pitchFamily="66" charset="0"/>
            </a:endParaRPr>
          </a:p>
          <a:p>
            <a:r>
              <a:rPr lang="fr-FR" sz="2800" dirty="0">
                <a:latin typeface="Script MT Bold" panose="03040602040607080904" pitchFamily="66" charset="0"/>
              </a:rPr>
              <a:t> </a:t>
            </a:r>
            <a:r>
              <a:rPr lang="fr-FR" sz="2800" dirty="0" smtClean="0">
                <a:latin typeface="Script MT Bold" panose="03040602040607080904" pitchFamily="66" charset="0"/>
              </a:rPr>
              <a:t>On trouve, dans cet ensemble</a:t>
            </a:r>
            <a:r>
              <a:rPr lang="fr-FR" sz="2800" dirty="0">
                <a:latin typeface="Script MT Bold" panose="03040602040607080904" pitchFamily="66" charset="0"/>
              </a:rPr>
              <a:t> </a:t>
            </a:r>
            <a:r>
              <a:rPr lang="fr-FR" sz="2800" dirty="0" smtClean="0">
                <a:latin typeface="Script MT Bold" panose="03040602040607080904" pitchFamily="66" charset="0"/>
              </a:rPr>
              <a:t>des  « salles de commissions » d’une capacité de 24 places et un immense amphithéâtre.</a:t>
            </a:r>
          </a:p>
          <a:p>
            <a:pPr marL="36576" indent="0">
              <a:buNone/>
            </a:pPr>
            <a:endParaRPr lang="fr-FR" sz="2800" dirty="0" smtClean="0">
              <a:latin typeface="Script MT Bold" panose="03040602040607080904" pitchFamily="66" charset="0"/>
            </a:endParaRPr>
          </a:p>
          <a:p>
            <a:r>
              <a:rPr lang="fr-FR" sz="2800" dirty="0">
                <a:latin typeface="Script MT Bold" panose="03040602040607080904" pitchFamily="66" charset="0"/>
              </a:rPr>
              <a:t> </a:t>
            </a:r>
            <a:r>
              <a:rPr lang="fr-FR" sz="2800" dirty="0" smtClean="0">
                <a:latin typeface="Script MT Bold" panose="03040602040607080904" pitchFamily="66" charset="0"/>
              </a:rPr>
              <a:t>Cet amphithéâtre a été inauguré le 23 février 1996 par Monsieur Jacques Chirac, </a:t>
            </a:r>
            <a:r>
              <a:rPr lang="fr-FR" sz="2800" dirty="0">
                <a:latin typeface="Script MT Bold" panose="03040602040607080904" pitchFamily="66" charset="0"/>
              </a:rPr>
              <a:t>p</a:t>
            </a:r>
            <a:r>
              <a:rPr lang="fr-FR" sz="2800" dirty="0" smtClean="0">
                <a:latin typeface="Script MT Bold" panose="03040602040607080904" pitchFamily="66" charset="0"/>
              </a:rPr>
              <a:t>résident de la </a:t>
            </a:r>
            <a:r>
              <a:rPr lang="fr-FR" sz="2800" dirty="0">
                <a:latin typeface="Script MT Bold" panose="03040602040607080904" pitchFamily="66" charset="0"/>
              </a:rPr>
              <a:t>R</a:t>
            </a:r>
            <a:r>
              <a:rPr lang="fr-FR" sz="2800" dirty="0" smtClean="0">
                <a:latin typeface="Script MT Bold" panose="03040602040607080904" pitchFamily="66" charset="0"/>
              </a:rPr>
              <a:t>épublique.</a:t>
            </a:r>
            <a:endParaRPr lang="fr-FR" sz="2800" dirty="0">
              <a:latin typeface="Script MT Bold" panose="03040602040607080904" pitchFamily="66" charset="0"/>
            </a:endParaRPr>
          </a:p>
        </p:txBody>
      </p:sp>
    </p:spTree>
    <p:extLst>
      <p:ext uri="{BB962C8B-B14F-4D97-AF65-F5344CB8AC3E}">
        <p14:creationId xmlns:p14="http://schemas.microsoft.com/office/powerpoint/2010/main" val="11369092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143000"/>
          </a:xfrm>
        </p:spPr>
        <p:txBody>
          <a:bodyPr>
            <a:normAutofit/>
          </a:bodyPr>
          <a:lstStyle/>
          <a:p>
            <a:r>
              <a:rPr lang="fr-FR" sz="3200" b="1" dirty="0">
                <a:latin typeface="Lucida Calligraphy" panose="03010101010101010101" pitchFamily="66" charset="0"/>
              </a:rPr>
              <a:t>Programme de la </a:t>
            </a:r>
            <a:r>
              <a:rPr lang="fr-FR" sz="3200" b="1" dirty="0" smtClean="0">
                <a:latin typeface="Lucida Calligraphy" panose="03010101010101010101" pitchFamily="66" charset="0"/>
              </a:rPr>
              <a:t>soirée</a:t>
            </a:r>
            <a:endParaRPr lang="fr-FR" sz="3200" b="1" dirty="0">
              <a:latin typeface="Lucida Calligraphy" panose="03010101010101010101" pitchFamily="66" charset="0"/>
            </a:endParaRPr>
          </a:p>
        </p:txBody>
      </p:sp>
      <p:sp>
        <p:nvSpPr>
          <p:cNvPr id="4" name="Parchemin vertical 3"/>
          <p:cNvSpPr/>
          <p:nvPr/>
        </p:nvSpPr>
        <p:spPr>
          <a:xfrm>
            <a:off x="2627784" y="1340768"/>
            <a:ext cx="3816424" cy="5112568"/>
          </a:xfrm>
          <a:prstGeom prst="vertic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dirty="0" smtClean="0">
                <a:latin typeface="Script MT Bold" panose="03040602040607080904" pitchFamily="66" charset="0"/>
              </a:rPr>
              <a:t>18h30 : …….</a:t>
            </a:r>
          </a:p>
          <a:p>
            <a:pPr algn="ctr"/>
            <a:r>
              <a:rPr lang="fr-FR" sz="3200" dirty="0" smtClean="0">
                <a:latin typeface="Script MT Bold" panose="03040602040607080904" pitchFamily="66" charset="0"/>
              </a:rPr>
              <a:t>18h40 : …….</a:t>
            </a:r>
          </a:p>
          <a:p>
            <a:pPr algn="ctr"/>
            <a:r>
              <a:rPr lang="fr-FR" sz="3200" dirty="0" smtClean="0">
                <a:latin typeface="Script MT Bold" panose="03040602040607080904" pitchFamily="66" charset="0"/>
              </a:rPr>
              <a:t>19h30 : …….</a:t>
            </a:r>
          </a:p>
          <a:p>
            <a:pPr algn="ctr"/>
            <a:r>
              <a:rPr lang="fr-FR" sz="3200" dirty="0" smtClean="0">
                <a:latin typeface="Script MT Bold" panose="03040602040607080904" pitchFamily="66" charset="0"/>
              </a:rPr>
              <a:t>20h00 : …….</a:t>
            </a:r>
          </a:p>
          <a:p>
            <a:pPr algn="ctr"/>
            <a:r>
              <a:rPr lang="fr-FR" sz="3200" dirty="0" smtClean="0">
                <a:latin typeface="Script MT Bold" panose="03040602040607080904" pitchFamily="66" charset="0"/>
              </a:rPr>
              <a:t>20h05 : …….</a:t>
            </a:r>
          </a:p>
          <a:p>
            <a:pPr algn="ctr"/>
            <a:r>
              <a:rPr lang="fr-FR" sz="3200" dirty="0" smtClean="0">
                <a:latin typeface="Script MT Bold" panose="03040602040607080904" pitchFamily="66" charset="0"/>
              </a:rPr>
              <a:t>20h35 : …….</a:t>
            </a:r>
          </a:p>
          <a:p>
            <a:pPr algn="ctr"/>
            <a:r>
              <a:rPr lang="fr-FR" sz="3200" dirty="0" smtClean="0">
                <a:latin typeface="Script MT Bold" panose="03040602040607080904" pitchFamily="66" charset="0"/>
              </a:rPr>
              <a:t>21h00 : …….</a:t>
            </a:r>
            <a:endParaRPr lang="fr-FR" sz="3200" dirty="0">
              <a:latin typeface="Script MT Bold" panose="03040602040607080904" pitchFamily="66" charset="0"/>
            </a:endParaRPr>
          </a:p>
        </p:txBody>
      </p:sp>
    </p:spTree>
    <p:extLst>
      <p:ext uri="{BB962C8B-B14F-4D97-AF65-F5344CB8AC3E}">
        <p14:creationId xmlns:p14="http://schemas.microsoft.com/office/powerpoint/2010/main" val="17823940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586" y="0"/>
            <a:ext cx="9256106" cy="6669360"/>
          </a:xfrm>
        </p:spPr>
        <p:txBody>
          <a:bodyPr>
            <a:noAutofit/>
          </a:bodyPr>
          <a:lstStyle/>
          <a:p>
            <a:r>
              <a:rPr lang="fr-FR" sz="1350" dirty="0" smtClean="0">
                <a:latin typeface="Script MT Bold" panose="03040602040607080904" pitchFamily="66" charset="0"/>
              </a:rPr>
              <a:t>18h30 : Présentation de la soirée par le Capitaine de vaisseau Bertrand Bonneau, Secrétaire général de la Commission armée-jeunesse.</a:t>
            </a:r>
          </a:p>
          <a:p>
            <a:r>
              <a:rPr lang="fr-FR" sz="1350" dirty="0" smtClean="0">
                <a:latin typeface="Script MT Bold" panose="03040602040607080904" pitchFamily="66" charset="0"/>
              </a:rPr>
              <a:t>18h40 : Projection du film «  Allons enfants ! »</a:t>
            </a:r>
          </a:p>
          <a:p>
            <a:endParaRPr lang="fr-FR" sz="1350" dirty="0" smtClean="0">
              <a:latin typeface="Script MT Bold" panose="03040602040607080904" pitchFamily="66" charset="0"/>
            </a:endParaRPr>
          </a:p>
          <a:p>
            <a:r>
              <a:rPr lang="fr-FR" sz="1350" dirty="0" smtClean="0">
                <a:latin typeface="Script MT Bold" panose="03040602040607080904" pitchFamily="66" charset="0"/>
              </a:rPr>
              <a:t>19h30 : Débat autour du film avec :</a:t>
            </a:r>
          </a:p>
          <a:p>
            <a:pPr marL="0" indent="0">
              <a:buNone/>
            </a:pPr>
            <a:r>
              <a:rPr lang="fr-FR" sz="1350" dirty="0" smtClean="0">
                <a:latin typeface="Script MT Bold" panose="03040602040607080904" pitchFamily="66" charset="0"/>
              </a:rPr>
              <a:t>- Mme Sylvie Perrin, réalisatrice ;</a:t>
            </a:r>
          </a:p>
          <a:p>
            <a:pPr marL="0" indent="0">
              <a:buNone/>
            </a:pPr>
            <a:r>
              <a:rPr lang="fr-FR" sz="1350" dirty="0" smtClean="0">
                <a:latin typeface="Script MT Bold" panose="03040602040607080904" pitchFamily="66" charset="0"/>
              </a:rPr>
              <a:t>- Le Lieutenant-colonel Denis Cochet, adjoint au délégué - militaire ;</a:t>
            </a:r>
          </a:p>
          <a:p>
            <a:pPr marL="0" indent="0">
              <a:buNone/>
            </a:pPr>
            <a:r>
              <a:rPr lang="fr-FR" sz="1350" dirty="0" smtClean="0">
                <a:latin typeface="Script MT Bold" panose="03040602040607080904" pitchFamily="66" charset="0"/>
              </a:rPr>
              <a:t>- Mme Lucie </a:t>
            </a:r>
            <a:r>
              <a:rPr lang="fr-FR" sz="1350" dirty="0" err="1" smtClean="0">
                <a:latin typeface="Script MT Bold" panose="03040602040607080904" pitchFamily="66" charset="0"/>
              </a:rPr>
              <a:t>Binetti</a:t>
            </a:r>
            <a:r>
              <a:rPr lang="fr-FR" sz="1350" dirty="0" smtClean="0">
                <a:latin typeface="Script MT Bold" panose="03040602040607080904" pitchFamily="66" charset="0"/>
              </a:rPr>
              <a:t> et Mme Nadia </a:t>
            </a:r>
            <a:r>
              <a:rPr lang="fr-FR" sz="1350" dirty="0" err="1" smtClean="0">
                <a:latin typeface="Script MT Bold" panose="03040602040607080904" pitchFamily="66" charset="0"/>
              </a:rPr>
              <a:t>Mami</a:t>
            </a:r>
            <a:r>
              <a:rPr lang="fr-FR" sz="1350" dirty="0" smtClean="0">
                <a:latin typeface="Script MT Bold" panose="03040602040607080904" pitchFamily="66" charset="0"/>
              </a:rPr>
              <a:t>, professeurs au lycée Japy;</a:t>
            </a:r>
          </a:p>
          <a:p>
            <a:pPr marL="0" indent="0">
              <a:buNone/>
            </a:pPr>
            <a:r>
              <a:rPr lang="fr-FR" sz="1350" dirty="0" smtClean="0">
                <a:latin typeface="Script MT Bold" panose="03040602040607080904" pitchFamily="66" charset="0"/>
              </a:rPr>
              <a:t>- Corentin, élève du lycée Japy.</a:t>
            </a:r>
          </a:p>
          <a:p>
            <a:pPr marL="0" indent="0">
              <a:buNone/>
            </a:pPr>
            <a:endParaRPr lang="fr-FR" sz="1350" dirty="0">
              <a:latin typeface="Script MT Bold" panose="03040602040607080904" pitchFamily="66" charset="0"/>
            </a:endParaRPr>
          </a:p>
          <a:p>
            <a:r>
              <a:rPr lang="fr-FR" sz="1350" dirty="0" smtClean="0">
                <a:latin typeface="Script MT Bold" panose="03040602040607080904" pitchFamily="66" charset="0"/>
              </a:rPr>
              <a:t>20h00 : La politique jeunesse du ministère des Armées entretien avec monsieur Yves </a:t>
            </a:r>
            <a:r>
              <a:rPr lang="fr-FR" sz="1350" dirty="0" err="1" smtClean="0">
                <a:latin typeface="Script MT Bold" panose="03040602040607080904" pitchFamily="66" charset="0"/>
              </a:rPr>
              <a:t>Boero</a:t>
            </a:r>
            <a:r>
              <a:rPr lang="fr-FR" sz="1350" dirty="0" smtClean="0">
                <a:latin typeface="Script MT Bold" panose="03040602040607080904" pitchFamily="66" charset="0"/>
              </a:rPr>
              <a:t>, adjoint au directeur du service national et de la jeunesse.</a:t>
            </a:r>
          </a:p>
          <a:p>
            <a:endParaRPr lang="fr-FR" sz="1350" dirty="0" smtClean="0">
              <a:latin typeface="Script MT Bold" panose="03040602040607080904" pitchFamily="66" charset="0"/>
            </a:endParaRPr>
          </a:p>
          <a:p>
            <a:r>
              <a:rPr lang="fr-FR" sz="1350" dirty="0" smtClean="0">
                <a:latin typeface="Script MT Bold" panose="03040602040607080904" pitchFamily="66" charset="0"/>
              </a:rPr>
              <a:t>20h05 : Le service militaire volontaire (SMV) et les cadets de la défense avec :</a:t>
            </a:r>
          </a:p>
          <a:p>
            <a:pPr marL="0" indent="0">
              <a:buNone/>
            </a:pPr>
            <a:r>
              <a:rPr lang="fr-FR" sz="1350" dirty="0" smtClean="0">
                <a:latin typeface="Script MT Bold" panose="03040602040607080904" pitchFamily="66" charset="0"/>
              </a:rPr>
              <a:t>- Le Lieutenant-colonel Eric </a:t>
            </a:r>
            <a:r>
              <a:rPr lang="fr-FR" sz="1350" dirty="0" err="1" smtClean="0">
                <a:latin typeface="Script MT Bold" panose="03040602040607080904" pitchFamily="66" charset="0"/>
              </a:rPr>
              <a:t>Argaut</a:t>
            </a:r>
            <a:r>
              <a:rPr lang="fr-FR" sz="1350" dirty="0" smtClean="0">
                <a:latin typeface="Script MT Bold" panose="03040602040607080904" pitchFamily="66" charset="0"/>
              </a:rPr>
              <a:t>, chef de corps du 2</a:t>
            </a:r>
            <a:r>
              <a:rPr lang="fr-FR" sz="1350" baseline="30000" dirty="0" smtClean="0">
                <a:latin typeface="Script MT Bold" panose="03040602040607080904" pitchFamily="66" charset="0"/>
              </a:rPr>
              <a:t>ème</a:t>
            </a:r>
            <a:r>
              <a:rPr lang="fr-FR" sz="1350" dirty="0" smtClean="0">
                <a:latin typeface="Script MT Bold" panose="03040602040607080904" pitchFamily="66" charset="0"/>
              </a:rPr>
              <a:t> régiment du SMV ;</a:t>
            </a:r>
          </a:p>
          <a:p>
            <a:pPr marL="0" indent="0">
              <a:buNone/>
            </a:pPr>
            <a:r>
              <a:rPr lang="fr-FR" sz="1350" dirty="0" smtClean="0">
                <a:latin typeface="Script MT Bold" panose="03040602040607080904" pitchFamily="66" charset="0"/>
              </a:rPr>
              <a:t>- Encadrant : Adjudant </a:t>
            </a:r>
            <a:r>
              <a:rPr lang="fr-FR" sz="1350" dirty="0" err="1" smtClean="0">
                <a:latin typeface="Script MT Bold" panose="03040602040607080904" pitchFamily="66" charset="0"/>
              </a:rPr>
              <a:t>Ahamed</a:t>
            </a:r>
            <a:r>
              <a:rPr lang="fr-FR" sz="1350" dirty="0" smtClean="0">
                <a:latin typeface="Script MT Bold" panose="03040602040607080904" pitchFamily="66" charset="0"/>
              </a:rPr>
              <a:t> ;</a:t>
            </a:r>
          </a:p>
          <a:p>
            <a:pPr marL="0" indent="0">
              <a:buNone/>
            </a:pPr>
            <a:r>
              <a:rPr lang="fr-FR" sz="1350" dirty="0" smtClean="0">
                <a:latin typeface="Script MT Bold" panose="03040602040607080904" pitchFamily="66" charset="0"/>
              </a:rPr>
              <a:t>- Volontaire stagiaire : Thomas.</a:t>
            </a:r>
          </a:p>
          <a:p>
            <a:endParaRPr lang="fr-FR" sz="1350" dirty="0">
              <a:latin typeface="Script MT Bold" panose="03040602040607080904" pitchFamily="66" charset="0"/>
            </a:endParaRPr>
          </a:p>
          <a:p>
            <a:pPr marL="0" indent="0">
              <a:buNone/>
            </a:pPr>
            <a:r>
              <a:rPr lang="fr-FR" sz="1350" dirty="0" smtClean="0">
                <a:latin typeface="Script MT Bold" panose="03040602040607080904" pitchFamily="66" charset="0"/>
              </a:rPr>
              <a:t>- Lieutenant  Samuel, Centre études, réserves et partenariats de  l’armée de l’Air ( CERPA) ;</a:t>
            </a:r>
          </a:p>
          <a:p>
            <a:pPr marL="0" indent="0">
              <a:buNone/>
            </a:pPr>
            <a:r>
              <a:rPr lang="fr-FR" sz="1350" dirty="0" smtClean="0">
                <a:latin typeface="Script MT Bold" panose="03040602040607080904" pitchFamily="66" charset="0"/>
              </a:rPr>
              <a:t>- Capitaine Cyril, chef du centre des cadets de Narbonne (armée de l’Air) ;</a:t>
            </a:r>
          </a:p>
          <a:p>
            <a:pPr marL="0" indent="0">
              <a:buNone/>
            </a:pPr>
            <a:r>
              <a:rPr lang="fr-FR" sz="1350" dirty="0" smtClean="0">
                <a:latin typeface="Script MT Bold" panose="03040602040607080904" pitchFamily="66" charset="0"/>
              </a:rPr>
              <a:t>- Deux cadets : Manon et Axel .</a:t>
            </a:r>
          </a:p>
          <a:p>
            <a:endParaRPr lang="fr-FR" sz="1350" dirty="0" smtClean="0">
              <a:latin typeface="Script MT Bold" panose="03040602040607080904" pitchFamily="66" charset="0"/>
            </a:endParaRPr>
          </a:p>
          <a:p>
            <a:r>
              <a:rPr lang="fr-FR" sz="1350" dirty="0" smtClean="0">
                <a:latin typeface="Script MT Bold" panose="03040602040607080904" pitchFamily="66" charset="0"/>
              </a:rPr>
              <a:t>20h35 : le recrutement dans l’Armée de Terre et la Marine nationale avec :</a:t>
            </a:r>
          </a:p>
          <a:p>
            <a:pPr marL="0" indent="0">
              <a:buNone/>
            </a:pPr>
            <a:r>
              <a:rPr lang="fr-FR" sz="1350" dirty="0" smtClean="0">
                <a:latin typeface="Script MT Bold" panose="03040602040607080904" pitchFamily="66" charset="0"/>
              </a:rPr>
              <a:t>- Capitaine de vaisseau Matthieu </a:t>
            </a:r>
            <a:r>
              <a:rPr lang="fr-FR" sz="1350" dirty="0" err="1" smtClean="0">
                <a:latin typeface="Script MT Bold" panose="03040602040607080904" pitchFamily="66" charset="0"/>
              </a:rPr>
              <a:t>Drevon</a:t>
            </a:r>
            <a:r>
              <a:rPr lang="fr-FR" sz="1350" dirty="0" smtClean="0">
                <a:latin typeface="Script MT Bold" panose="03040602040607080904" pitchFamily="66" charset="0"/>
              </a:rPr>
              <a:t>, chef du service de recrutement de la Marine nationale ;</a:t>
            </a:r>
          </a:p>
          <a:p>
            <a:pPr marL="0" indent="0">
              <a:buNone/>
            </a:pPr>
            <a:r>
              <a:rPr lang="fr-FR" sz="1350" dirty="0" smtClean="0">
                <a:latin typeface="Script MT Bold" panose="03040602040607080904" pitchFamily="66" charset="0"/>
              </a:rPr>
              <a:t>- Lieutenant-colonel Emmanuel Dosseur, direction des ressources humaines de l’armée de Terre ;</a:t>
            </a:r>
          </a:p>
          <a:p>
            <a:pPr marL="0" indent="0">
              <a:buNone/>
            </a:pPr>
            <a:r>
              <a:rPr lang="fr-FR" sz="1350" dirty="0" smtClean="0">
                <a:latin typeface="Script MT Bold" panose="03040602040607080904" pitchFamily="66" charset="0"/>
              </a:rPr>
              <a:t>- Lieutenant Morgane et Aspirant de Marine Aurore.</a:t>
            </a:r>
          </a:p>
          <a:p>
            <a:endParaRPr lang="fr-FR" sz="1350" dirty="0" smtClean="0">
              <a:latin typeface="Script MT Bold" panose="03040602040607080904" pitchFamily="66" charset="0"/>
            </a:endParaRPr>
          </a:p>
          <a:p>
            <a:r>
              <a:rPr lang="fr-FR" sz="1350" dirty="0" smtClean="0">
                <a:latin typeface="Script MT Bold" panose="03040602040607080904" pitchFamily="66" charset="0"/>
              </a:rPr>
              <a:t>21h00 : Clôture de la soirée par Madame Geneviève </a:t>
            </a:r>
            <a:r>
              <a:rPr lang="fr-FR" sz="1350" dirty="0" err="1" smtClean="0">
                <a:latin typeface="Script MT Bold" panose="03040602040607080904" pitchFamily="66" charset="0"/>
              </a:rPr>
              <a:t>Darrieussecq</a:t>
            </a:r>
            <a:r>
              <a:rPr lang="fr-FR" sz="1350" dirty="0" smtClean="0">
                <a:latin typeface="Script MT Bold" panose="03040602040607080904" pitchFamily="66" charset="0"/>
              </a:rPr>
              <a:t>, secrétaire d’Etat auprès de la ministre des Armées.</a:t>
            </a:r>
          </a:p>
        </p:txBody>
      </p:sp>
    </p:spTree>
    <p:extLst>
      <p:ext uri="{BB962C8B-B14F-4D97-AF65-F5344CB8AC3E}">
        <p14:creationId xmlns:p14="http://schemas.microsoft.com/office/powerpoint/2010/main" val="7958857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99392"/>
            <a:ext cx="9145016" cy="1143000"/>
          </a:xfrm>
        </p:spPr>
        <p:txBody>
          <a:bodyPr>
            <a:normAutofit/>
          </a:bodyPr>
          <a:lstStyle/>
          <a:p>
            <a:pPr marL="420624" lvl="0" indent="-384048">
              <a:spcBef>
                <a:spcPct val="20000"/>
              </a:spcBef>
            </a:pPr>
            <a:r>
              <a:rPr lang="fr-FR" sz="2800" b="1" dirty="0">
                <a:latin typeface="Lucida Calligraphy" panose="03010101010101010101" pitchFamily="66" charset="0"/>
                <a:ea typeface="+mn-ea"/>
                <a:cs typeface="+mn-cs"/>
              </a:rPr>
              <a:t>Commission armée-jeunesse qu’est ce que c’est </a:t>
            </a:r>
            <a:r>
              <a:rPr lang="fr-FR" sz="2800" b="1" dirty="0" smtClean="0">
                <a:latin typeface="Lucida Calligraphy" panose="03010101010101010101" pitchFamily="66" charset="0"/>
                <a:ea typeface="+mn-ea"/>
                <a:cs typeface="+mn-cs"/>
              </a:rPr>
              <a:t>?</a:t>
            </a:r>
            <a:endParaRPr lang="fr-FR" sz="4800" b="1" dirty="0"/>
          </a:p>
        </p:txBody>
      </p:sp>
      <p:sp>
        <p:nvSpPr>
          <p:cNvPr id="6" name="ZoneTexte 5"/>
          <p:cNvSpPr txBox="1"/>
          <p:nvPr/>
        </p:nvSpPr>
        <p:spPr>
          <a:xfrm>
            <a:off x="251520" y="884321"/>
            <a:ext cx="8640960" cy="6217087"/>
          </a:xfrm>
          <a:prstGeom prst="rect">
            <a:avLst/>
          </a:prstGeom>
          <a:noFill/>
        </p:spPr>
        <p:txBody>
          <a:bodyPr wrap="square" rtlCol="0">
            <a:spAutoFit/>
          </a:bodyPr>
          <a:lstStyle/>
          <a:p>
            <a:r>
              <a:rPr lang="fr-FR" sz="2000" dirty="0" smtClean="0">
                <a:latin typeface="Script MT Bold" panose="03040602040607080904" pitchFamily="66" charset="0"/>
              </a:rPr>
              <a:t>La </a:t>
            </a:r>
            <a:r>
              <a:rPr lang="fr-FR" sz="2000" dirty="0">
                <a:latin typeface="Script MT Bold" panose="03040602040607080904" pitchFamily="66" charset="0"/>
              </a:rPr>
              <a:t>C</a:t>
            </a:r>
            <a:r>
              <a:rPr lang="fr-FR" sz="2000" dirty="0" smtClean="0">
                <a:latin typeface="Script MT Bold" panose="03040602040607080904" pitchFamily="66" charset="0"/>
              </a:rPr>
              <a:t>ommission Armées-Jeunesse (CAJ) est une structure de réflexion et d’action placée auprès du Ministre de la défense. Destinée à favoriser la connaissance mutuelle entre la jeunesse et les armées, elle :</a:t>
            </a:r>
          </a:p>
          <a:p>
            <a:endParaRPr lang="fr-FR" sz="2000" dirty="0">
              <a:latin typeface="Script MT Bold" panose="03040602040607080904" pitchFamily="66" charset="0"/>
            </a:endParaRPr>
          </a:p>
          <a:p>
            <a:pPr marL="285750" indent="-285750">
              <a:buFont typeface="Arial" panose="020B0604020202020204" pitchFamily="34" charset="0"/>
              <a:buChar char="•"/>
            </a:pPr>
            <a:r>
              <a:rPr lang="fr-FR" sz="2000" dirty="0" smtClean="0">
                <a:latin typeface="Script MT Bold" panose="03040602040607080904" pitchFamily="66" charset="0"/>
              </a:rPr>
              <a:t> Offre plus de 500 stages dans le monde de la Défense, </a:t>
            </a:r>
          </a:p>
          <a:p>
            <a:r>
              <a:rPr lang="fr-FR" sz="2000" dirty="0">
                <a:latin typeface="Script MT Bold" panose="03040602040607080904" pitchFamily="66" charset="0"/>
              </a:rPr>
              <a:t> </a:t>
            </a:r>
            <a:endParaRPr lang="fr-FR" sz="2000" dirty="0" smtClean="0">
              <a:latin typeface="Script MT Bold" panose="03040602040607080904" pitchFamily="66" charset="0"/>
            </a:endParaRPr>
          </a:p>
          <a:p>
            <a:pPr marL="285750" indent="-285750">
              <a:buFont typeface="Arial" panose="020B0604020202020204" pitchFamily="34" charset="0"/>
              <a:buChar char="•"/>
            </a:pPr>
            <a:r>
              <a:rPr lang="fr-FR" sz="2000" dirty="0" smtClean="0">
                <a:latin typeface="Script MT Bold" panose="03040602040607080904" pitchFamily="66" charset="0"/>
              </a:rPr>
              <a:t>Organise des évènements annuels favorisant les rencontres entre les armées et les jeunes.</a:t>
            </a:r>
          </a:p>
          <a:p>
            <a:r>
              <a:rPr lang="fr-FR" sz="2000" dirty="0">
                <a:latin typeface="Script MT Bold" panose="03040602040607080904" pitchFamily="66" charset="0"/>
              </a:rPr>
              <a:t> </a:t>
            </a:r>
            <a:endParaRPr lang="fr-FR" sz="2000" dirty="0" smtClean="0">
              <a:latin typeface="Script MT Bold" panose="03040602040607080904" pitchFamily="66" charset="0"/>
            </a:endParaRPr>
          </a:p>
          <a:p>
            <a:pPr marL="285750" indent="-285750">
              <a:buFont typeface="Arial" panose="020B0604020202020204" pitchFamily="34" charset="0"/>
              <a:buChar char="•"/>
            </a:pPr>
            <a:r>
              <a:rPr lang="fr-FR" sz="2000" dirty="0" smtClean="0">
                <a:latin typeface="Script MT Bold" panose="03040602040607080904" pitchFamily="66" charset="0"/>
              </a:rPr>
              <a:t>Publie des rapport d’études sur des thèmes de réflexion liés aux préoccupations de la jeunesse définis par le Ministre de la défense. </a:t>
            </a:r>
          </a:p>
          <a:p>
            <a:pPr marL="285750" indent="-285750">
              <a:buFont typeface="Arial" panose="020B0604020202020204" pitchFamily="34" charset="0"/>
              <a:buChar char="•"/>
            </a:pPr>
            <a:endParaRPr lang="fr-FR" sz="2000" dirty="0">
              <a:latin typeface="Script MT Bold" panose="03040602040607080904" pitchFamily="66" charset="0"/>
            </a:endParaRPr>
          </a:p>
          <a:p>
            <a:r>
              <a:rPr lang="fr-FR" sz="2000" dirty="0" smtClean="0">
                <a:latin typeface="Script MT Bold" panose="03040602040607080904" pitchFamily="66" charset="0"/>
              </a:rPr>
              <a:t>Si cela vous intéresse nous vous mettons les contacts suivant :</a:t>
            </a:r>
          </a:p>
          <a:p>
            <a:endParaRPr lang="fr-FR" sz="2000" dirty="0" smtClean="0">
              <a:latin typeface="Script MT Bold" panose="03040602040607080904" pitchFamily="66" charset="0"/>
            </a:endParaRPr>
          </a:p>
          <a:p>
            <a:r>
              <a:rPr lang="fr-FR" sz="2000" dirty="0" smtClean="0">
                <a:latin typeface="Script MT Bold" panose="03040602040607080904" pitchFamily="66" charset="0"/>
              </a:rPr>
              <a:t>Commission armées-jeunesse </a:t>
            </a:r>
          </a:p>
          <a:p>
            <a:r>
              <a:rPr lang="fr-FR" sz="2000" dirty="0" smtClean="0">
                <a:latin typeface="Script MT Bold" panose="03040602040607080904" pitchFamily="66" charset="0"/>
              </a:rPr>
              <a:t>Bureau événement : 01 44 42 32 59</a:t>
            </a:r>
          </a:p>
          <a:p>
            <a:r>
              <a:rPr lang="fr-FR" sz="2000" dirty="0" smtClean="0">
                <a:latin typeface="Script MT Bold" panose="03040602040607080904" pitchFamily="66" charset="0"/>
                <a:hlinkClick r:id="rId3"/>
              </a:rPr>
              <a:t>Evenement.caj@defense.gouv.fr</a:t>
            </a:r>
            <a:endParaRPr lang="fr-FR" sz="2000" dirty="0" smtClean="0">
              <a:latin typeface="Script MT Bold" panose="03040602040607080904" pitchFamily="66" charset="0"/>
            </a:endParaRPr>
          </a:p>
          <a:p>
            <a:endParaRPr lang="fr-FR" sz="2000" dirty="0">
              <a:latin typeface="Script MT Bold" panose="03040602040607080904" pitchFamily="66" charset="0"/>
            </a:endParaRPr>
          </a:p>
          <a:p>
            <a:r>
              <a:rPr lang="fr-FR" sz="2000" dirty="0" smtClean="0">
                <a:latin typeface="Script MT Bold" panose="03040602040607080904" pitchFamily="66" charset="0"/>
              </a:rPr>
              <a:t>Site : www.defense.gouv.fr/caj</a:t>
            </a:r>
          </a:p>
          <a:p>
            <a:endParaRPr lang="fr-FR" dirty="0"/>
          </a:p>
        </p:txBody>
      </p:sp>
    </p:spTree>
    <p:extLst>
      <p:ext uri="{BB962C8B-B14F-4D97-AF65-F5344CB8AC3E}">
        <p14:creationId xmlns:p14="http://schemas.microsoft.com/office/powerpoint/2010/main" val="25741054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752"/>
            <a:ext cx="8229600" cy="1143000"/>
          </a:xfrm>
        </p:spPr>
        <p:txBody>
          <a:bodyPr>
            <a:normAutofit/>
          </a:bodyPr>
          <a:lstStyle/>
          <a:p>
            <a:r>
              <a:rPr lang="fr-FR" sz="3200" b="1" dirty="0">
                <a:latin typeface="Lucida Calligraphy" panose="03010101010101010101" pitchFamily="66" charset="0"/>
                <a:ea typeface="+mn-ea"/>
                <a:cs typeface="+mn-cs"/>
              </a:rPr>
              <a:t>F</a:t>
            </a:r>
            <a:r>
              <a:rPr lang="fr-FR" sz="3200" b="1" dirty="0" smtClean="0">
                <a:latin typeface="Lucida Calligraphy" panose="03010101010101010101" pitchFamily="66" charset="0"/>
                <a:ea typeface="+mn-ea"/>
                <a:cs typeface="+mn-cs"/>
              </a:rPr>
              <a:t>ilm « Allons enfants ! »</a:t>
            </a:r>
            <a:endParaRPr lang="fr-FR" sz="5400" b="1"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404664"/>
            <a:ext cx="4248472" cy="61144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366593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515</TotalTime>
  <Words>714</Words>
  <Application>Microsoft Office PowerPoint</Application>
  <PresentationFormat>Affichage à l'écran (4:3)</PresentationFormat>
  <Paragraphs>163</Paragraphs>
  <Slides>23</Slides>
  <Notes>1</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Commission armée-jeunesse</vt:lpstr>
      <vt:lpstr>Pourquoi et comment les armées s’adressent aux jeunes ?</vt:lpstr>
      <vt:lpstr>Sommaire </vt:lpstr>
      <vt:lpstr>Où se situe l’Amphithéâtre Foch ?</vt:lpstr>
      <vt:lpstr>Où se situe l’Amphithéâtre Foch ?</vt:lpstr>
      <vt:lpstr>Programme de la soirée</vt:lpstr>
      <vt:lpstr>Présentation PowerPoint</vt:lpstr>
      <vt:lpstr>Commission armée-jeunesse qu’est ce que c’est ?</vt:lpstr>
      <vt:lpstr>Film « Allons enfants ! »</vt:lpstr>
      <vt:lpstr>Film « Allons enfants ! »</vt:lpstr>
      <vt:lpstr>Film « Allons enfants ! »</vt:lpstr>
      <vt:lpstr>Service militaire volontaire</vt:lpstr>
      <vt:lpstr>Service militaire volontaire</vt:lpstr>
      <vt:lpstr>Service militaire volontaire</vt:lpstr>
      <vt:lpstr>Service militaire volontaire</vt:lpstr>
      <vt:lpstr>Les Cadets de la défense</vt:lpstr>
      <vt:lpstr>Les Cadets de la défense</vt:lpstr>
      <vt:lpstr>Recrutement Armée de Terre et de la Marine</vt:lpstr>
      <vt:lpstr>Recrutement Armée de Terre et de la Marine</vt:lpstr>
      <vt:lpstr>Recrutement Armée de Terre et de la Marine</vt:lpstr>
      <vt:lpstr>Nous remercions…</vt:lpstr>
      <vt:lpstr>Souvenirs de la commission armées-jeunesse</vt:lpstr>
      <vt:lpstr>Fin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armée-jeunesse</dc:title>
  <dc:creator>COLLEGIEN</dc:creator>
  <cp:lastModifiedBy>lklajnbaum</cp:lastModifiedBy>
  <cp:revision>51</cp:revision>
  <dcterms:created xsi:type="dcterms:W3CDTF">2018-04-01T18:03:27Z</dcterms:created>
  <dcterms:modified xsi:type="dcterms:W3CDTF">2018-09-07T12:47:53Z</dcterms:modified>
</cp:coreProperties>
</file>